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8"/>
  </p:notesMasterIdLst>
  <p:handoutMasterIdLst>
    <p:handoutMasterId r:id="rId19"/>
  </p:handoutMasterIdLst>
  <p:sldIdLst>
    <p:sldId id="256" r:id="rId5"/>
    <p:sldId id="257" r:id="rId6"/>
    <p:sldId id="262" r:id="rId7"/>
    <p:sldId id="263" r:id="rId8"/>
    <p:sldId id="264" r:id="rId9"/>
    <p:sldId id="265" r:id="rId10"/>
    <p:sldId id="266" r:id="rId11"/>
    <p:sldId id="267" r:id="rId12"/>
    <p:sldId id="268" r:id="rId13"/>
    <p:sldId id="269" r:id="rId14"/>
    <p:sldId id="270" r:id="rId15"/>
    <p:sldId id="271" r:id="rId16"/>
    <p:sldId id="26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D8BCCB-FC70-8900-F9C5-D934A33666F7}" v="1508" dt="2024-07-28T19:50:32.4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178" y="43"/>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phldr="0"/>
      <dgm:spPr/>
      <dgm:t>
        <a:bodyPr/>
        <a:lstStyle/>
        <a:p>
          <a:pPr>
            <a:lnSpc>
              <a:spcPct val="100000"/>
            </a:lnSpc>
          </a:pPr>
          <a:r>
            <a:rPr lang="en-US" dirty="0"/>
            <a:t>Introduction to the Project</a:t>
          </a:r>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phldr="0"/>
      <dgm:spPr/>
      <dgm:t>
        <a:bodyPr/>
        <a:lstStyle/>
        <a:p>
          <a:pPr>
            <a:lnSpc>
              <a:spcPct val="100000"/>
            </a:lnSpc>
          </a:pPr>
          <a:r>
            <a:rPr lang="en-US" dirty="0"/>
            <a:t>Excel Dashboard Development</a:t>
          </a:r>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93A6A030-ABAB-4EFA-B539-0FDB3E07C1EF}">
      <dgm:prSet/>
      <dgm:spPr/>
      <dgm:t>
        <a:bodyPr/>
        <a:lstStyle/>
        <a:p>
          <a:pPr>
            <a:lnSpc>
              <a:spcPct val="100000"/>
            </a:lnSpc>
          </a:pPr>
          <a:r>
            <a:rPr lang="en-US" dirty="0"/>
            <a:t>Key Insights and Recommendations</a:t>
          </a:r>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4F884B7E-0197-483A-AAC8-5CB6CE459737}">
      <dgm:prSet phldr="0"/>
      <dgm:spPr/>
      <dgm:t>
        <a:bodyPr/>
        <a:lstStyle/>
        <a:p>
          <a:pPr>
            <a:lnSpc>
              <a:spcPct val="100000"/>
            </a:lnSpc>
          </a:pPr>
          <a:r>
            <a:rPr lang="en-US" b="1" dirty="0"/>
            <a:t>Web Scraping Process</a:t>
          </a:r>
          <a:endParaRPr lang="en-US" dirty="0">
            <a:latin typeface="Tw Cen MT" panose="020B0602020104020603"/>
          </a:endParaRPr>
        </a:p>
      </dgm:t>
    </dgm:pt>
    <dgm:pt modelId="{05A20B42-5E5E-4D73-95D6-1A5565D9531B}" type="parTrans" cxnId="{7B563495-C858-4597-82AB-8DEE79C1572C}">
      <dgm:prSet/>
      <dgm:spPr/>
    </dgm:pt>
    <dgm:pt modelId="{CE47844C-67CF-4FEE-BC21-64B2EA3E9F91}" type="sibTrans" cxnId="{7B563495-C858-4597-82AB-8DEE79C1572C}">
      <dgm:prSet/>
      <dgm:spPr/>
    </dgm:pt>
    <dgm:pt modelId="{4DF7AAE5-4114-406C-BA6E-D2C081A2D44C}">
      <dgm:prSet phldr="0"/>
      <dgm:spPr/>
      <dgm:t>
        <a:bodyPr/>
        <a:lstStyle/>
        <a:p>
          <a:pPr>
            <a:lnSpc>
              <a:spcPct val="100000"/>
            </a:lnSpc>
          </a:pPr>
          <a:r>
            <a:rPr lang="en-US" dirty="0"/>
            <a:t>SQL Data Extraction and Analysis</a:t>
          </a:r>
          <a:endParaRPr lang="en-US" dirty="0">
            <a:latin typeface="Tw Cen MT" panose="020B0602020104020603"/>
          </a:endParaRPr>
        </a:p>
      </dgm:t>
    </dgm:pt>
    <dgm:pt modelId="{A0372C9F-7CED-451F-80A1-3A7E758CDBDA}" type="parTrans" cxnId="{AB64470C-4B8A-400F-9BF9-01E77B181565}">
      <dgm:prSet/>
      <dgm:spPr/>
    </dgm:pt>
    <dgm:pt modelId="{A3CBF3D3-E585-4E5F-B61B-15C20019D39C}" type="sibTrans" cxnId="{AB64470C-4B8A-400F-9BF9-01E77B181565}">
      <dgm:prSet/>
      <dgm:spPr/>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5"/>
      <dgm:spPr/>
    </dgm:pt>
    <dgm:pt modelId="{BB7E5F84-64F2-4718-BACC-301BBCDC9D3A}" type="pres">
      <dgm:prSet presAssocID="{AAC263CB-8256-4B03-92FE-1622698FB3E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5">
        <dgm:presLayoutVars>
          <dgm:chMax val="0"/>
          <dgm:chPref val="0"/>
        </dgm:presLayoutVars>
      </dgm:prSet>
      <dgm:spPr/>
    </dgm:pt>
    <dgm:pt modelId="{75497209-36D8-474C-9F50-43B26DAE367B}" type="pres">
      <dgm:prSet presAssocID="{808B76D0-8EC7-469A-93AC-7A6017188A9D}" presName="sibTrans" presStyleCnt="0"/>
      <dgm:spPr/>
    </dgm:pt>
    <dgm:pt modelId="{82531C2E-483A-4CA3-99E4-DF75B7833363}" type="pres">
      <dgm:prSet presAssocID="{4F884B7E-0197-483A-AAC8-5CB6CE459737}" presName="compNode" presStyleCnt="0"/>
      <dgm:spPr/>
    </dgm:pt>
    <dgm:pt modelId="{35F7D320-087E-4371-9BE4-44F343CCE9B3}" type="pres">
      <dgm:prSet presAssocID="{4F884B7E-0197-483A-AAC8-5CB6CE459737}" presName="bgRect" presStyleLbl="bgShp" presStyleIdx="1" presStyleCnt="5"/>
      <dgm:spPr/>
    </dgm:pt>
    <dgm:pt modelId="{41675020-EC38-4E95-80ED-8C2035514BE6}" type="pres">
      <dgm:prSet presAssocID="{4F884B7E-0197-483A-AAC8-5CB6CE459737}" presName="iconRect" presStyleLbl="node1" presStyleIdx="1" presStyleCnt="5"/>
      <dgm:spPr/>
    </dgm:pt>
    <dgm:pt modelId="{83C9DA6D-3116-42B9-BB77-5D07BF5D709D}" type="pres">
      <dgm:prSet presAssocID="{4F884B7E-0197-483A-AAC8-5CB6CE459737}" presName="spaceRect" presStyleCnt="0"/>
      <dgm:spPr/>
    </dgm:pt>
    <dgm:pt modelId="{A29AF79C-EFEC-425D-B525-3AED5E441AA9}" type="pres">
      <dgm:prSet presAssocID="{4F884B7E-0197-483A-AAC8-5CB6CE459737}" presName="parTx" presStyleLbl="revTx" presStyleIdx="1" presStyleCnt="5">
        <dgm:presLayoutVars>
          <dgm:chMax val="0"/>
          <dgm:chPref val="0"/>
        </dgm:presLayoutVars>
      </dgm:prSet>
      <dgm:spPr/>
    </dgm:pt>
    <dgm:pt modelId="{2FF91577-EA1A-4234-AD54-00B64816F0CE}" type="pres">
      <dgm:prSet presAssocID="{CE47844C-67CF-4FEE-BC21-64B2EA3E9F91}" presName="sibTrans" presStyleCnt="0"/>
      <dgm:spPr/>
    </dgm:pt>
    <dgm:pt modelId="{CF417E5D-0BBB-4BD1-8C38-8990A2F49FE8}" type="pres">
      <dgm:prSet presAssocID="{4DF7AAE5-4114-406C-BA6E-D2C081A2D44C}" presName="compNode" presStyleCnt="0"/>
      <dgm:spPr/>
    </dgm:pt>
    <dgm:pt modelId="{F36D1F83-DA94-4542-85D3-D99A7C18F292}" type="pres">
      <dgm:prSet presAssocID="{4DF7AAE5-4114-406C-BA6E-D2C081A2D44C}" presName="bgRect" presStyleLbl="bgShp" presStyleIdx="2" presStyleCnt="5"/>
      <dgm:spPr/>
    </dgm:pt>
    <dgm:pt modelId="{AE6677D6-91F5-4C14-8928-12C6124D3778}" type="pres">
      <dgm:prSet presAssocID="{4DF7AAE5-4114-406C-BA6E-D2C081A2D44C}" presName="iconRect" presStyleLbl="node1" presStyleIdx="2" presStyleCnt="5"/>
      <dgm:spPr/>
    </dgm:pt>
    <dgm:pt modelId="{DA842A67-ABAA-478F-B355-D1C943D97E53}" type="pres">
      <dgm:prSet presAssocID="{4DF7AAE5-4114-406C-BA6E-D2C081A2D44C}" presName="spaceRect" presStyleCnt="0"/>
      <dgm:spPr/>
    </dgm:pt>
    <dgm:pt modelId="{3D4ECECF-2518-44B6-837E-2EA5325A4AD2}" type="pres">
      <dgm:prSet presAssocID="{4DF7AAE5-4114-406C-BA6E-D2C081A2D44C}" presName="parTx" presStyleLbl="revTx" presStyleIdx="2" presStyleCnt="5">
        <dgm:presLayoutVars>
          <dgm:chMax val="0"/>
          <dgm:chPref val="0"/>
        </dgm:presLayoutVars>
      </dgm:prSet>
      <dgm:spPr/>
    </dgm:pt>
    <dgm:pt modelId="{EFCBD0AA-0008-42BB-B32D-3F81A3AFA0A7}" type="pres">
      <dgm:prSet presAssocID="{A3CBF3D3-E585-4E5F-B61B-15C20019D39C}"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3" presStyleCnt="5"/>
      <dgm:spPr/>
    </dgm:pt>
    <dgm:pt modelId="{8B8D9FA1-74BB-4EA5-B65F-49B870DCE4EB}" type="pres">
      <dgm:prSet presAssocID="{4E8D2E69-0173-4BD3-B96A-7A9C5DD12B47}" presName="iconRect" presStyleLbl="node1" presStyleIdx="3"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3" presStyleCnt="5">
        <dgm:presLayoutVars>
          <dgm:chMax val="0"/>
          <dgm:chPref val="0"/>
        </dgm:presLayoutVars>
      </dgm:prSet>
      <dgm:spPr/>
    </dgm:pt>
    <dgm:pt modelId="{4849AED6-7C24-47EC-B39A-6EC2169AAAEC}" type="pres">
      <dgm:prSet presAssocID="{FEF1E80E-8A9E-4B0A-817C-2A4CFDCF3FB2}" presName="sibTrans" presStyleCnt="0"/>
      <dgm:spPr/>
    </dgm:pt>
    <dgm:pt modelId="{344EF6F7-386A-468B-9D66-8046D158DFC8}" type="pres">
      <dgm:prSet presAssocID="{93A6A030-ABAB-4EFA-B539-0FDB3E07C1EF}" presName="compNode" presStyleCnt="0"/>
      <dgm:spPr/>
    </dgm:pt>
    <dgm:pt modelId="{9DD6C5DE-B838-492F-B4A8-49E4DE8C5CF5}" type="pres">
      <dgm:prSet presAssocID="{93A6A030-ABAB-4EFA-B539-0FDB3E07C1EF}" presName="bgRect" presStyleLbl="bgShp" presStyleIdx="4" presStyleCnt="5"/>
      <dgm:spPr/>
    </dgm:pt>
    <dgm:pt modelId="{3CD2D8A7-CAF8-4A2F-A324-BDF8CFA66908}" type="pres">
      <dgm:prSet presAssocID="{93A6A030-ABAB-4EFA-B539-0FDB3E07C1EF}"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ud Computing"/>
        </a:ext>
      </dgm:extLst>
    </dgm:pt>
    <dgm:pt modelId="{343D945D-C209-4E7A-8D9B-BCF7127718D8}" type="pres">
      <dgm:prSet presAssocID="{93A6A030-ABAB-4EFA-B539-0FDB3E07C1EF}" presName="spaceRect" presStyleCnt="0"/>
      <dgm:spPr/>
    </dgm:pt>
    <dgm:pt modelId="{ECA97BE5-E798-4AEE-9404-4E43192F5136}" type="pres">
      <dgm:prSet presAssocID="{93A6A030-ABAB-4EFA-B539-0FDB3E07C1EF}" presName="parTx" presStyleLbl="revTx" presStyleIdx="4" presStyleCnt="5">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AB64470C-4B8A-400F-9BF9-01E77B181565}" srcId="{D4503D04-C97E-4622-AE07-D0307CB3B4CA}" destId="{4DF7AAE5-4114-406C-BA6E-D2C081A2D44C}" srcOrd="2" destOrd="0" parTransId="{A0372C9F-7CED-451F-80A1-3A7E758CDBDA}" sibTransId="{A3CBF3D3-E585-4E5F-B61B-15C20019D39C}"/>
    <dgm:cxn modelId="{0F866C41-EB5F-47BD-A2CD-A58671F15B67}" srcId="{D4503D04-C97E-4622-AE07-D0307CB3B4CA}" destId="{4E8D2E69-0173-4BD3-B96A-7A9C5DD12B47}" srcOrd="3" destOrd="0" parTransId="{B954BF22-E3B3-4A1C-802E-590228BE2D9C}" sibTransId="{FEF1E80E-8A9E-4B0A-817C-2A4CFDCF3FB2}"/>
    <dgm:cxn modelId="{E40DA251-E5B3-42C5-8126-7FEC76167AE5}" type="presOf" srcId="{4DF7AAE5-4114-406C-BA6E-D2C081A2D44C}" destId="{3D4ECECF-2518-44B6-837E-2EA5325A4AD2}" srcOrd="0" destOrd="0" presId="urn:microsoft.com/office/officeart/2018/2/layout/IconVerticalSolidList"/>
    <dgm:cxn modelId="{5400487D-CCB9-44E5-8E32-8AC9B4F01063}" type="presOf" srcId="{4F884B7E-0197-483A-AAC8-5CB6CE459737}" destId="{A29AF79C-EFEC-425D-B525-3AED5E441AA9}"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20DCB789-3AD1-4477-9DB7-B104BD23373B}" type="presOf" srcId="{93A6A030-ABAB-4EFA-B539-0FDB3E07C1EF}" destId="{ECA97BE5-E798-4AEE-9404-4E43192F5136}" srcOrd="0" destOrd="0" presId="urn:microsoft.com/office/officeart/2018/2/layout/IconVerticalSolidList"/>
    <dgm:cxn modelId="{7B563495-C858-4597-82AB-8DEE79C1572C}" srcId="{D4503D04-C97E-4622-AE07-D0307CB3B4CA}" destId="{4F884B7E-0197-483A-AAC8-5CB6CE459737}" srcOrd="1" destOrd="0" parTransId="{05A20B42-5E5E-4D73-95D6-1A5565D9531B}" sibTransId="{CE47844C-67CF-4FEE-BC21-64B2EA3E9F91}"/>
    <dgm:cxn modelId="{BFDF99C6-5AB5-4C99-867D-4FF1E41D22FE}" type="presOf" srcId="{4E8D2E69-0173-4BD3-B96A-7A9C5DD12B47}" destId="{4258831D-960B-4D2D-A65E-513B92084C01}" srcOrd="0" destOrd="0" presId="urn:microsoft.com/office/officeart/2018/2/layout/IconVerticalSolidList"/>
    <dgm:cxn modelId="{4B40C8DC-6B57-4F5B-8440-7241C649700B}" srcId="{D4503D04-C97E-4622-AE07-D0307CB3B4CA}" destId="{93A6A030-ABAB-4EFA-B539-0FDB3E07C1EF}" srcOrd="4" destOrd="0" parTransId="{3D674B97-6DC6-4A12-85BA-0976D3064237}" sibTransId="{BFE0749E-E343-4A6F-BD09-2810EE6B4BD7}"/>
    <dgm:cxn modelId="{629B29EE-A6B7-492B-B2C8-AF4C9837B1D9}" type="presOf" srcId="{AAC263CB-8256-4B03-92FE-1622698FB3E9}" destId="{30E9CA6C-A0F7-4BE8-9B77-EE5C9EF005B7}" srcOrd="0" destOrd="0" presId="urn:microsoft.com/office/officeart/2018/2/layout/IconVerticalSolidList"/>
    <dgm:cxn modelId="{B1648855-E9DC-4426-95A9-C8B13A8A3262}" type="presParOf" srcId="{62F8266B-222B-4ACF-8613-2C8D6376E5BD}" destId="{34FD8F56-D6B7-417A-923A-010E4B5FF0CD}" srcOrd="0" destOrd="0" presId="urn:microsoft.com/office/officeart/2018/2/layout/IconVerticalSolidList"/>
    <dgm:cxn modelId="{FFE26655-9C27-476B-B895-BD6C02FD14DF}" type="presParOf" srcId="{34FD8F56-D6B7-417A-923A-010E4B5FF0CD}" destId="{08450877-B8C0-4FE2-B6DB-B88F20C8574C}" srcOrd="0" destOrd="0" presId="urn:microsoft.com/office/officeart/2018/2/layout/IconVerticalSolidList"/>
    <dgm:cxn modelId="{46EF3F8A-F8E5-45A4-9FAF-FA39C93100A9}" type="presParOf" srcId="{34FD8F56-D6B7-417A-923A-010E4B5FF0CD}" destId="{BB7E5F84-64F2-4718-BACC-301BBCDC9D3A}" srcOrd="1" destOrd="0" presId="urn:microsoft.com/office/officeart/2018/2/layout/IconVerticalSolidList"/>
    <dgm:cxn modelId="{2CA016C2-2496-4E6B-B22F-4CBAC2794B6D}" type="presParOf" srcId="{34FD8F56-D6B7-417A-923A-010E4B5FF0CD}" destId="{D7E1920B-5F09-4283-BAA8-B0012E66F14A}" srcOrd="2" destOrd="0" presId="urn:microsoft.com/office/officeart/2018/2/layout/IconVerticalSolidList"/>
    <dgm:cxn modelId="{843D8220-04C0-4A52-A865-11BF3B1B8B4E}" type="presParOf" srcId="{34FD8F56-D6B7-417A-923A-010E4B5FF0CD}" destId="{30E9CA6C-A0F7-4BE8-9B77-EE5C9EF005B7}" srcOrd="3" destOrd="0" presId="urn:microsoft.com/office/officeart/2018/2/layout/IconVerticalSolidList"/>
    <dgm:cxn modelId="{11676FBE-0266-4244-A360-065FDCB52F0F}" type="presParOf" srcId="{62F8266B-222B-4ACF-8613-2C8D6376E5BD}" destId="{75497209-36D8-474C-9F50-43B26DAE367B}" srcOrd="1" destOrd="0" presId="urn:microsoft.com/office/officeart/2018/2/layout/IconVerticalSolidList"/>
    <dgm:cxn modelId="{488FF16B-4810-4F25-BD7F-2B94DD2451BD}" type="presParOf" srcId="{62F8266B-222B-4ACF-8613-2C8D6376E5BD}" destId="{82531C2E-483A-4CA3-99E4-DF75B7833363}" srcOrd="2" destOrd="0" presId="urn:microsoft.com/office/officeart/2018/2/layout/IconVerticalSolidList"/>
    <dgm:cxn modelId="{A9248C5E-2DFB-4CC9-BE08-D41B1A68A1AF}" type="presParOf" srcId="{82531C2E-483A-4CA3-99E4-DF75B7833363}" destId="{35F7D320-087E-4371-9BE4-44F343CCE9B3}" srcOrd="0" destOrd="0" presId="urn:microsoft.com/office/officeart/2018/2/layout/IconVerticalSolidList"/>
    <dgm:cxn modelId="{2AC23C34-B87B-4456-B283-9144C7B9B5F4}" type="presParOf" srcId="{82531C2E-483A-4CA3-99E4-DF75B7833363}" destId="{41675020-EC38-4E95-80ED-8C2035514BE6}" srcOrd="1" destOrd="0" presId="urn:microsoft.com/office/officeart/2018/2/layout/IconVerticalSolidList"/>
    <dgm:cxn modelId="{F2DB2608-AF22-44F8-A900-2C6B36B0BE79}" type="presParOf" srcId="{82531C2E-483A-4CA3-99E4-DF75B7833363}" destId="{83C9DA6D-3116-42B9-BB77-5D07BF5D709D}" srcOrd="2" destOrd="0" presId="urn:microsoft.com/office/officeart/2018/2/layout/IconVerticalSolidList"/>
    <dgm:cxn modelId="{6B50FB82-0487-4D8E-A15C-AE2D08266142}" type="presParOf" srcId="{82531C2E-483A-4CA3-99E4-DF75B7833363}" destId="{A29AF79C-EFEC-425D-B525-3AED5E441AA9}" srcOrd="3" destOrd="0" presId="urn:microsoft.com/office/officeart/2018/2/layout/IconVerticalSolidList"/>
    <dgm:cxn modelId="{B5BC5810-0598-4F99-86E5-C05BFE5E5A29}" type="presParOf" srcId="{62F8266B-222B-4ACF-8613-2C8D6376E5BD}" destId="{2FF91577-EA1A-4234-AD54-00B64816F0CE}" srcOrd="3" destOrd="0" presId="urn:microsoft.com/office/officeart/2018/2/layout/IconVerticalSolidList"/>
    <dgm:cxn modelId="{B4FFF424-8958-49F7-A204-08F2A189AC20}" type="presParOf" srcId="{62F8266B-222B-4ACF-8613-2C8D6376E5BD}" destId="{CF417E5D-0BBB-4BD1-8C38-8990A2F49FE8}" srcOrd="4" destOrd="0" presId="urn:microsoft.com/office/officeart/2018/2/layout/IconVerticalSolidList"/>
    <dgm:cxn modelId="{A918F564-359F-4513-B252-4AFF832C3989}" type="presParOf" srcId="{CF417E5D-0BBB-4BD1-8C38-8990A2F49FE8}" destId="{F36D1F83-DA94-4542-85D3-D99A7C18F292}" srcOrd="0" destOrd="0" presId="urn:microsoft.com/office/officeart/2018/2/layout/IconVerticalSolidList"/>
    <dgm:cxn modelId="{5C4274ED-94A8-47A3-9C5A-21E60CA60CEE}" type="presParOf" srcId="{CF417E5D-0BBB-4BD1-8C38-8990A2F49FE8}" destId="{AE6677D6-91F5-4C14-8928-12C6124D3778}" srcOrd="1" destOrd="0" presId="urn:microsoft.com/office/officeart/2018/2/layout/IconVerticalSolidList"/>
    <dgm:cxn modelId="{83E7AAAD-4A32-444D-B906-1732A36BC26D}" type="presParOf" srcId="{CF417E5D-0BBB-4BD1-8C38-8990A2F49FE8}" destId="{DA842A67-ABAA-478F-B355-D1C943D97E53}" srcOrd="2" destOrd="0" presId="urn:microsoft.com/office/officeart/2018/2/layout/IconVerticalSolidList"/>
    <dgm:cxn modelId="{2E4CC863-9687-4D48-A0EE-8B5AB70EBC97}" type="presParOf" srcId="{CF417E5D-0BBB-4BD1-8C38-8990A2F49FE8}" destId="{3D4ECECF-2518-44B6-837E-2EA5325A4AD2}" srcOrd="3" destOrd="0" presId="urn:microsoft.com/office/officeart/2018/2/layout/IconVerticalSolidList"/>
    <dgm:cxn modelId="{E5BA7D48-D317-4C37-A64F-1C1801C99D17}" type="presParOf" srcId="{62F8266B-222B-4ACF-8613-2C8D6376E5BD}" destId="{EFCBD0AA-0008-42BB-B32D-3F81A3AFA0A7}" srcOrd="5" destOrd="0" presId="urn:microsoft.com/office/officeart/2018/2/layout/IconVerticalSolidList"/>
    <dgm:cxn modelId="{90C6554C-AC0C-4041-8616-D7D2F029AA14}" type="presParOf" srcId="{62F8266B-222B-4ACF-8613-2C8D6376E5BD}" destId="{FB1D870E-AB7C-40E3-AA7F-3EC612E6F71C}" srcOrd="6" destOrd="0" presId="urn:microsoft.com/office/officeart/2018/2/layout/IconVerticalSolidList"/>
    <dgm:cxn modelId="{E9D71CE9-2A61-4EF4-B2DB-D2F8DB1F563B}" type="presParOf" srcId="{FB1D870E-AB7C-40E3-AA7F-3EC612E6F71C}" destId="{B9A40EDB-694E-464C-8356-AEE8787842F2}" srcOrd="0" destOrd="0" presId="urn:microsoft.com/office/officeart/2018/2/layout/IconVerticalSolidList"/>
    <dgm:cxn modelId="{E4ED2028-6797-4DD3-AF9F-8145F9CA5B17}" type="presParOf" srcId="{FB1D870E-AB7C-40E3-AA7F-3EC612E6F71C}" destId="{8B8D9FA1-74BB-4EA5-B65F-49B870DCE4EB}" srcOrd="1" destOrd="0" presId="urn:microsoft.com/office/officeart/2018/2/layout/IconVerticalSolidList"/>
    <dgm:cxn modelId="{C8F8194B-5299-45A8-92DE-18A786DF935A}" type="presParOf" srcId="{FB1D870E-AB7C-40E3-AA7F-3EC612E6F71C}" destId="{FE35795C-E288-448C-BF98-006011EF35C1}" srcOrd="2" destOrd="0" presId="urn:microsoft.com/office/officeart/2018/2/layout/IconVerticalSolidList"/>
    <dgm:cxn modelId="{F360EAAD-5FFC-491B-8620-95F5AFE01BB6}" type="presParOf" srcId="{FB1D870E-AB7C-40E3-AA7F-3EC612E6F71C}" destId="{4258831D-960B-4D2D-A65E-513B92084C01}" srcOrd="3" destOrd="0" presId="urn:microsoft.com/office/officeart/2018/2/layout/IconVerticalSolidList"/>
    <dgm:cxn modelId="{D01AB13F-6F67-4A71-BE5D-9456BBB2AB58}" type="presParOf" srcId="{62F8266B-222B-4ACF-8613-2C8D6376E5BD}" destId="{4849AED6-7C24-47EC-B39A-6EC2169AAAEC}" srcOrd="7" destOrd="0" presId="urn:microsoft.com/office/officeart/2018/2/layout/IconVerticalSolidList"/>
    <dgm:cxn modelId="{D8C128D5-D14D-4EE0-AF8D-67EC2F110580}" type="presParOf" srcId="{62F8266B-222B-4ACF-8613-2C8D6376E5BD}" destId="{344EF6F7-386A-468B-9D66-8046D158DFC8}" srcOrd="8" destOrd="0" presId="urn:microsoft.com/office/officeart/2018/2/layout/IconVerticalSolidList"/>
    <dgm:cxn modelId="{9181DADC-B829-44D2-B9B6-5ECC2481E41A}" type="presParOf" srcId="{344EF6F7-386A-468B-9D66-8046D158DFC8}" destId="{9DD6C5DE-B838-492F-B4A8-49E4DE8C5CF5}" srcOrd="0" destOrd="0" presId="urn:microsoft.com/office/officeart/2018/2/layout/IconVerticalSolidList"/>
    <dgm:cxn modelId="{C11C5D3C-3B36-4930-B4B6-440E28622EF0}" type="presParOf" srcId="{344EF6F7-386A-468B-9D66-8046D158DFC8}" destId="{3CD2D8A7-CAF8-4A2F-A324-BDF8CFA66908}" srcOrd="1" destOrd="0" presId="urn:microsoft.com/office/officeart/2018/2/layout/IconVerticalSolidList"/>
    <dgm:cxn modelId="{8E6364B9-2784-4E9C-A932-2D6161706214}" type="presParOf" srcId="{344EF6F7-386A-468B-9D66-8046D158DFC8}" destId="{343D945D-C209-4E7A-8D9B-BCF7127718D8}" srcOrd="2" destOrd="0" presId="urn:microsoft.com/office/officeart/2018/2/layout/IconVerticalSolidList"/>
    <dgm:cxn modelId="{63D9A38C-FB90-4D6F-89DF-323172DB81C4}" type="presParOf" srcId="{344EF6F7-386A-468B-9D66-8046D158DFC8}" destId="{ECA97BE5-E798-4AEE-9404-4E43192F5136}"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0" y="3239"/>
          <a:ext cx="3667597" cy="69005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208742" y="158502"/>
          <a:ext cx="379532" cy="3795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797017" y="3239"/>
          <a:ext cx="2870579" cy="69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31" tIns="73031" rIns="73031" bIns="73031" numCol="1" spcCol="1270" anchor="ctr" anchorCtr="0">
          <a:noAutofit/>
        </a:bodyPr>
        <a:lstStyle/>
        <a:p>
          <a:pPr marL="0" lvl="0" indent="0" algn="l" defTabSz="844550">
            <a:lnSpc>
              <a:spcPct val="100000"/>
            </a:lnSpc>
            <a:spcBef>
              <a:spcPct val="0"/>
            </a:spcBef>
            <a:spcAft>
              <a:spcPct val="35000"/>
            </a:spcAft>
            <a:buNone/>
          </a:pPr>
          <a:r>
            <a:rPr lang="en-US" sz="1900" kern="1200" dirty="0"/>
            <a:t>Introduction to the Project</a:t>
          </a:r>
        </a:p>
      </dsp:txBody>
      <dsp:txXfrm>
        <a:off x="797017" y="3239"/>
        <a:ext cx="2870579" cy="690058"/>
      </dsp:txXfrm>
    </dsp:sp>
    <dsp:sp modelId="{35F7D320-087E-4371-9BE4-44F343CCE9B3}">
      <dsp:nvSpPr>
        <dsp:cNvPr id="0" name=""/>
        <dsp:cNvSpPr/>
      </dsp:nvSpPr>
      <dsp:spPr>
        <a:xfrm>
          <a:off x="0" y="865812"/>
          <a:ext cx="3667597" cy="690058"/>
        </a:xfrm>
        <a:prstGeom prst="roundRect">
          <a:avLst>
            <a:gd name="adj" fmla="val 10000"/>
          </a:avLst>
        </a:prstGeom>
        <a:solidFill>
          <a:schemeClr val="accent5">
            <a:hueOff val="1065261"/>
            <a:satOff val="-7052"/>
            <a:lumOff val="-1225"/>
            <a:alphaOff val="0"/>
          </a:schemeClr>
        </a:solidFill>
        <a:ln>
          <a:noFill/>
        </a:ln>
        <a:effectLst/>
      </dsp:spPr>
      <dsp:style>
        <a:lnRef idx="0">
          <a:scrgbClr r="0" g="0" b="0"/>
        </a:lnRef>
        <a:fillRef idx="1">
          <a:scrgbClr r="0" g="0" b="0"/>
        </a:fillRef>
        <a:effectRef idx="0">
          <a:scrgbClr r="0" g="0" b="0"/>
        </a:effectRef>
        <a:fontRef idx="minor"/>
      </dsp:style>
    </dsp:sp>
    <dsp:sp modelId="{41675020-EC38-4E95-80ED-8C2035514BE6}">
      <dsp:nvSpPr>
        <dsp:cNvPr id="0" name=""/>
        <dsp:cNvSpPr/>
      </dsp:nvSpPr>
      <dsp:spPr>
        <a:xfrm>
          <a:off x="208742" y="1021076"/>
          <a:ext cx="379532" cy="379532"/>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9AF79C-EFEC-425D-B525-3AED5E441AA9}">
      <dsp:nvSpPr>
        <dsp:cNvPr id="0" name=""/>
        <dsp:cNvSpPr/>
      </dsp:nvSpPr>
      <dsp:spPr>
        <a:xfrm>
          <a:off x="797017" y="865812"/>
          <a:ext cx="2870579" cy="69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31" tIns="73031" rIns="73031" bIns="73031" numCol="1" spcCol="1270" anchor="ctr" anchorCtr="0">
          <a:noAutofit/>
        </a:bodyPr>
        <a:lstStyle/>
        <a:p>
          <a:pPr marL="0" lvl="0" indent="0" algn="l" defTabSz="844550">
            <a:lnSpc>
              <a:spcPct val="100000"/>
            </a:lnSpc>
            <a:spcBef>
              <a:spcPct val="0"/>
            </a:spcBef>
            <a:spcAft>
              <a:spcPct val="35000"/>
            </a:spcAft>
            <a:buNone/>
          </a:pPr>
          <a:r>
            <a:rPr lang="en-US" sz="1900" b="1" kern="1200" dirty="0"/>
            <a:t>Web Scraping Process</a:t>
          </a:r>
          <a:endParaRPr lang="en-US" sz="1900" kern="1200" dirty="0">
            <a:latin typeface="Tw Cen MT" panose="020B0602020104020603"/>
          </a:endParaRPr>
        </a:p>
      </dsp:txBody>
      <dsp:txXfrm>
        <a:off x="797017" y="865812"/>
        <a:ext cx="2870579" cy="690058"/>
      </dsp:txXfrm>
    </dsp:sp>
    <dsp:sp modelId="{F36D1F83-DA94-4542-85D3-D99A7C18F292}">
      <dsp:nvSpPr>
        <dsp:cNvPr id="0" name=""/>
        <dsp:cNvSpPr/>
      </dsp:nvSpPr>
      <dsp:spPr>
        <a:xfrm>
          <a:off x="0" y="1728386"/>
          <a:ext cx="3667597" cy="690058"/>
        </a:xfrm>
        <a:prstGeom prst="roundRect">
          <a:avLst>
            <a:gd name="adj" fmla="val 10000"/>
          </a:avLst>
        </a:prstGeom>
        <a:solidFill>
          <a:schemeClr val="accent5">
            <a:hueOff val="2130522"/>
            <a:satOff val="-14104"/>
            <a:lumOff val="-2451"/>
            <a:alphaOff val="0"/>
          </a:schemeClr>
        </a:solidFill>
        <a:ln>
          <a:noFill/>
        </a:ln>
        <a:effectLst/>
      </dsp:spPr>
      <dsp:style>
        <a:lnRef idx="0">
          <a:scrgbClr r="0" g="0" b="0"/>
        </a:lnRef>
        <a:fillRef idx="1">
          <a:scrgbClr r="0" g="0" b="0"/>
        </a:fillRef>
        <a:effectRef idx="0">
          <a:scrgbClr r="0" g="0" b="0"/>
        </a:effectRef>
        <a:fontRef idx="minor"/>
      </dsp:style>
    </dsp:sp>
    <dsp:sp modelId="{AE6677D6-91F5-4C14-8928-12C6124D3778}">
      <dsp:nvSpPr>
        <dsp:cNvPr id="0" name=""/>
        <dsp:cNvSpPr/>
      </dsp:nvSpPr>
      <dsp:spPr>
        <a:xfrm>
          <a:off x="208742" y="1883649"/>
          <a:ext cx="379532" cy="379532"/>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4ECECF-2518-44B6-837E-2EA5325A4AD2}">
      <dsp:nvSpPr>
        <dsp:cNvPr id="0" name=""/>
        <dsp:cNvSpPr/>
      </dsp:nvSpPr>
      <dsp:spPr>
        <a:xfrm>
          <a:off x="797017" y="1728386"/>
          <a:ext cx="2870579" cy="69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31" tIns="73031" rIns="73031" bIns="73031" numCol="1" spcCol="1270" anchor="ctr" anchorCtr="0">
          <a:noAutofit/>
        </a:bodyPr>
        <a:lstStyle/>
        <a:p>
          <a:pPr marL="0" lvl="0" indent="0" algn="l" defTabSz="844550">
            <a:lnSpc>
              <a:spcPct val="100000"/>
            </a:lnSpc>
            <a:spcBef>
              <a:spcPct val="0"/>
            </a:spcBef>
            <a:spcAft>
              <a:spcPct val="35000"/>
            </a:spcAft>
            <a:buNone/>
          </a:pPr>
          <a:r>
            <a:rPr lang="en-US" sz="1900" kern="1200" dirty="0"/>
            <a:t>SQL Data Extraction and Analysis</a:t>
          </a:r>
          <a:endParaRPr lang="en-US" sz="1900" kern="1200" dirty="0">
            <a:latin typeface="Tw Cen MT" panose="020B0602020104020603"/>
          </a:endParaRPr>
        </a:p>
      </dsp:txBody>
      <dsp:txXfrm>
        <a:off x="797017" y="1728386"/>
        <a:ext cx="2870579" cy="690058"/>
      </dsp:txXfrm>
    </dsp:sp>
    <dsp:sp modelId="{B9A40EDB-694E-464C-8356-AEE8787842F2}">
      <dsp:nvSpPr>
        <dsp:cNvPr id="0" name=""/>
        <dsp:cNvSpPr/>
      </dsp:nvSpPr>
      <dsp:spPr>
        <a:xfrm>
          <a:off x="0" y="2590959"/>
          <a:ext cx="3667597" cy="690058"/>
        </a:xfrm>
        <a:prstGeom prst="roundRect">
          <a:avLst>
            <a:gd name="adj" fmla="val 10000"/>
          </a:avLst>
        </a:prstGeom>
        <a:solidFill>
          <a:schemeClr val="accent5">
            <a:hueOff val="3195783"/>
            <a:satOff val="-21155"/>
            <a:lumOff val="-3676"/>
            <a:alphaOff val="0"/>
          </a:schemeClr>
        </a:solidFill>
        <a:ln>
          <a:noFill/>
        </a:ln>
        <a:effectLst/>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208742" y="2746222"/>
          <a:ext cx="379532" cy="3795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797017" y="2590959"/>
          <a:ext cx="2870579" cy="69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31" tIns="73031" rIns="73031" bIns="73031" numCol="1" spcCol="1270" anchor="ctr" anchorCtr="0">
          <a:noAutofit/>
        </a:bodyPr>
        <a:lstStyle/>
        <a:p>
          <a:pPr marL="0" lvl="0" indent="0" algn="l" defTabSz="844550">
            <a:lnSpc>
              <a:spcPct val="100000"/>
            </a:lnSpc>
            <a:spcBef>
              <a:spcPct val="0"/>
            </a:spcBef>
            <a:spcAft>
              <a:spcPct val="35000"/>
            </a:spcAft>
            <a:buNone/>
          </a:pPr>
          <a:r>
            <a:rPr lang="en-US" sz="1900" kern="1200" dirty="0"/>
            <a:t>Excel Dashboard Development</a:t>
          </a:r>
        </a:p>
      </dsp:txBody>
      <dsp:txXfrm>
        <a:off x="797017" y="2590959"/>
        <a:ext cx="2870579" cy="690058"/>
      </dsp:txXfrm>
    </dsp:sp>
    <dsp:sp modelId="{9DD6C5DE-B838-492F-B4A8-49E4DE8C5CF5}">
      <dsp:nvSpPr>
        <dsp:cNvPr id="0" name=""/>
        <dsp:cNvSpPr/>
      </dsp:nvSpPr>
      <dsp:spPr>
        <a:xfrm>
          <a:off x="0" y="3453532"/>
          <a:ext cx="3667597" cy="690058"/>
        </a:xfrm>
        <a:prstGeom prst="roundRect">
          <a:avLst>
            <a:gd name="adj" fmla="val 10000"/>
          </a:avLst>
        </a:prstGeom>
        <a:solidFill>
          <a:schemeClr val="accent5">
            <a:hueOff val="4261045"/>
            <a:satOff val="-28207"/>
            <a:lumOff val="-4902"/>
            <a:alphaOff val="0"/>
          </a:schemeClr>
        </a:solidFill>
        <a:ln>
          <a:noFill/>
        </a:ln>
        <a:effectLst/>
      </dsp:spPr>
      <dsp:style>
        <a:lnRef idx="0">
          <a:scrgbClr r="0" g="0" b="0"/>
        </a:lnRef>
        <a:fillRef idx="1">
          <a:scrgbClr r="0" g="0" b="0"/>
        </a:fillRef>
        <a:effectRef idx="0">
          <a:scrgbClr r="0" g="0" b="0"/>
        </a:effectRef>
        <a:fontRef idx="minor"/>
      </dsp:style>
    </dsp:sp>
    <dsp:sp modelId="{3CD2D8A7-CAF8-4A2F-A324-BDF8CFA66908}">
      <dsp:nvSpPr>
        <dsp:cNvPr id="0" name=""/>
        <dsp:cNvSpPr/>
      </dsp:nvSpPr>
      <dsp:spPr>
        <a:xfrm>
          <a:off x="208742" y="3608795"/>
          <a:ext cx="379532" cy="3795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A97BE5-E798-4AEE-9404-4E43192F5136}">
      <dsp:nvSpPr>
        <dsp:cNvPr id="0" name=""/>
        <dsp:cNvSpPr/>
      </dsp:nvSpPr>
      <dsp:spPr>
        <a:xfrm>
          <a:off x="797017" y="3453532"/>
          <a:ext cx="2870579" cy="690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31" tIns="73031" rIns="73031" bIns="73031" numCol="1" spcCol="1270" anchor="ctr" anchorCtr="0">
          <a:noAutofit/>
        </a:bodyPr>
        <a:lstStyle/>
        <a:p>
          <a:pPr marL="0" lvl="0" indent="0" algn="l" defTabSz="844550">
            <a:lnSpc>
              <a:spcPct val="100000"/>
            </a:lnSpc>
            <a:spcBef>
              <a:spcPct val="0"/>
            </a:spcBef>
            <a:spcAft>
              <a:spcPct val="35000"/>
            </a:spcAft>
            <a:buNone/>
          </a:pPr>
          <a:r>
            <a:rPr lang="en-US" sz="1900" kern="1200" dirty="0"/>
            <a:t>Key Insights and Recommendations</a:t>
          </a:r>
        </a:p>
      </dsp:txBody>
      <dsp:txXfrm>
        <a:off x="797017" y="3453532"/>
        <a:ext cx="2870579" cy="69005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7/28/2024</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7/28/2024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dirty="0"/>
          </a:p>
        </p:txBody>
      </p:sp>
    </p:spTree>
    <p:extLst>
      <p:ext uri="{BB962C8B-B14F-4D97-AF65-F5344CB8AC3E}">
        <p14:creationId xmlns:p14="http://schemas.microsoft.com/office/powerpoint/2010/main" val="40935942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7/28/2024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7/28/2024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4.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068ACACB-DD9E-4155-84BF-8E4D43DEC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4" name="Rectangle 43">
              <a:extLst>
                <a:ext uri="{FF2B5EF4-FFF2-40B4-BE49-F238E27FC236}">
                  <a16:creationId xmlns:a16="http://schemas.microsoft.com/office/drawing/2014/main" id="{8A7B0AF6-6256-4262-A76E-47B08EAB92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
              <a:extLst>
                <a:ext uri="{FF2B5EF4-FFF2-40B4-BE49-F238E27FC236}">
                  <a16:creationId xmlns:a16="http://schemas.microsoft.com/office/drawing/2014/main" id="{8034A3B1-2FBE-4771-84C6-797415E99D2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duotone>
              <a:prstClr val="black"/>
              <a:schemeClr val="accent5">
                <a:tint val="45000"/>
                <a:satMod val="400000"/>
              </a:schemeClr>
            </a:duotone>
            <a:alphaModFix/>
            <a:extLst>
              <a:ext uri="{28A0092B-C50C-407E-A947-70E740481C1C}">
                <a14:useLocalDpi xmlns:a14="http://schemas.microsoft.com/office/drawing/2010/main"/>
              </a:ext>
            </a:extLst>
          </a:blip>
          <a:srcRect l="29"/>
          <a:stretch/>
        </p:blipFill>
        <p:spPr>
          <a:xfrm>
            <a:off x="3611" y="10"/>
            <a:ext cx="12188389" cy="6857990"/>
          </a:xfrm>
          <a:prstGeom prst="rect">
            <a:avLst/>
          </a:prstGeom>
        </p:spPr>
      </p:pic>
      <p:grpSp>
        <p:nvGrpSpPr>
          <p:cNvPr id="47" name="Group 46">
            <a:extLst>
              <a:ext uri="{FF2B5EF4-FFF2-40B4-BE49-F238E27FC236}">
                <a16:creationId xmlns:a16="http://schemas.microsoft.com/office/drawing/2014/main" id="{BF3AEE19-128A-4FF8-954B-A9724F42E0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48" name="Round Diagonal Corner Rectangle 7">
              <a:extLst>
                <a:ext uri="{FF2B5EF4-FFF2-40B4-BE49-F238E27FC236}">
                  <a16:creationId xmlns:a16="http://schemas.microsoft.com/office/drawing/2014/main" id="{80F57FCB-2163-4EF8-B6A7-023F6B877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77AB9C7F-4D09-4E13-BD9A-E5C14E37AFD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50" name="Freeform 32">
                <a:extLst>
                  <a:ext uri="{FF2B5EF4-FFF2-40B4-BE49-F238E27FC236}">
                    <a16:creationId xmlns:a16="http://schemas.microsoft.com/office/drawing/2014/main" id="{043B40A6-216C-4409-942A-16B414197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1" name="Freeform 33">
                <a:extLst>
                  <a:ext uri="{FF2B5EF4-FFF2-40B4-BE49-F238E27FC236}">
                    <a16:creationId xmlns:a16="http://schemas.microsoft.com/office/drawing/2014/main" id="{6F5ED6F5-BEC7-4798-943B-12105A5178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2" name="Freeform 34">
                <a:extLst>
                  <a:ext uri="{FF2B5EF4-FFF2-40B4-BE49-F238E27FC236}">
                    <a16:creationId xmlns:a16="http://schemas.microsoft.com/office/drawing/2014/main" id="{45C6ABB9-CB59-444A-9A14-96A037BC42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3" name="Freeform 37">
                <a:extLst>
                  <a:ext uri="{FF2B5EF4-FFF2-40B4-BE49-F238E27FC236}">
                    <a16:creationId xmlns:a16="http://schemas.microsoft.com/office/drawing/2014/main" id="{C5F74DA3-506A-4911-BADD-B5DADFA9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4" name="Freeform 35">
                <a:extLst>
                  <a:ext uri="{FF2B5EF4-FFF2-40B4-BE49-F238E27FC236}">
                    <a16:creationId xmlns:a16="http://schemas.microsoft.com/office/drawing/2014/main" id="{364BA096-7428-4C20-ABC8-CEBBC3E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5" name="Freeform 36">
                <a:extLst>
                  <a:ext uri="{FF2B5EF4-FFF2-40B4-BE49-F238E27FC236}">
                    <a16:creationId xmlns:a16="http://schemas.microsoft.com/office/drawing/2014/main" id="{25CA3B41-F8C1-48AF-B4B0-83A0E662AA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6" name="Freeform 38">
                <a:extLst>
                  <a:ext uri="{FF2B5EF4-FFF2-40B4-BE49-F238E27FC236}">
                    <a16:creationId xmlns:a16="http://schemas.microsoft.com/office/drawing/2014/main" id="{A2E4BFFC-0D72-4691-AC6F-6D446092C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7" name="Freeform 39">
                <a:extLst>
                  <a:ext uri="{FF2B5EF4-FFF2-40B4-BE49-F238E27FC236}">
                    <a16:creationId xmlns:a16="http://schemas.microsoft.com/office/drawing/2014/main" id="{7E81AA48-AA02-4008-9B21-B1BB05042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8" name="Freeform 40">
                <a:extLst>
                  <a:ext uri="{FF2B5EF4-FFF2-40B4-BE49-F238E27FC236}">
                    <a16:creationId xmlns:a16="http://schemas.microsoft.com/office/drawing/2014/main" id="{08B8F28E-CB03-4B11-8575-F1AB3A12A3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59" name="Rectangle 41">
                <a:extLst>
                  <a:ext uri="{FF2B5EF4-FFF2-40B4-BE49-F238E27FC236}">
                    <a16:creationId xmlns:a16="http://schemas.microsoft.com/office/drawing/2014/main" id="{6F2B917E-B873-4E35-8D18-F116784B50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60" name="Freeform 32">
                <a:extLst>
                  <a:ext uri="{FF2B5EF4-FFF2-40B4-BE49-F238E27FC236}">
                    <a16:creationId xmlns:a16="http://schemas.microsoft.com/office/drawing/2014/main" id="{DA0EBFF7-C330-4AEE-806E-6A2D745425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1" name="Freeform 33">
                <a:extLst>
                  <a:ext uri="{FF2B5EF4-FFF2-40B4-BE49-F238E27FC236}">
                    <a16:creationId xmlns:a16="http://schemas.microsoft.com/office/drawing/2014/main" id="{2A66CF61-D72F-4E03-B74E-4BDD67D1CA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2" name="Freeform 34">
                <a:extLst>
                  <a:ext uri="{FF2B5EF4-FFF2-40B4-BE49-F238E27FC236}">
                    <a16:creationId xmlns:a16="http://schemas.microsoft.com/office/drawing/2014/main" id="{04DE5338-105A-4EB0-8FE2-D41DC2F984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3" name="Freeform 37">
                <a:extLst>
                  <a:ext uri="{FF2B5EF4-FFF2-40B4-BE49-F238E27FC236}">
                    <a16:creationId xmlns:a16="http://schemas.microsoft.com/office/drawing/2014/main" id="{C9A1C85F-5B5B-47FA-8C0C-66F75C274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4" name="Freeform 35">
                <a:extLst>
                  <a:ext uri="{FF2B5EF4-FFF2-40B4-BE49-F238E27FC236}">
                    <a16:creationId xmlns:a16="http://schemas.microsoft.com/office/drawing/2014/main" id="{75F79533-DD24-4E6A-83A1-9E21DF5651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5" name="Freeform 36">
                <a:extLst>
                  <a:ext uri="{FF2B5EF4-FFF2-40B4-BE49-F238E27FC236}">
                    <a16:creationId xmlns:a16="http://schemas.microsoft.com/office/drawing/2014/main" id="{376D6142-024F-4BD4-95B7-A6D05EF59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6" name="Freeform 38">
                <a:extLst>
                  <a:ext uri="{FF2B5EF4-FFF2-40B4-BE49-F238E27FC236}">
                    <a16:creationId xmlns:a16="http://schemas.microsoft.com/office/drawing/2014/main" id="{CD28FD54-698D-4BAD-92FC-2897067450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7" name="Freeform 39">
                <a:extLst>
                  <a:ext uri="{FF2B5EF4-FFF2-40B4-BE49-F238E27FC236}">
                    <a16:creationId xmlns:a16="http://schemas.microsoft.com/office/drawing/2014/main" id="{47EFA16F-61E8-404C-840D-A8AE44F51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8" name="Freeform 40">
                <a:extLst>
                  <a:ext uri="{FF2B5EF4-FFF2-40B4-BE49-F238E27FC236}">
                    <a16:creationId xmlns:a16="http://schemas.microsoft.com/office/drawing/2014/main" id="{09E4A29B-6AEB-4F87-9189-F506B278A7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69" name="Rectangle 41">
                <a:extLst>
                  <a:ext uri="{FF2B5EF4-FFF2-40B4-BE49-F238E27FC236}">
                    <a16:creationId xmlns:a16="http://schemas.microsoft.com/office/drawing/2014/main" id="{338E5AEE-F711-46EB-9890-E720C8B8523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ormAutofit/>
          </a:bodyPr>
          <a:lstStyle/>
          <a:p>
            <a:pPr algn="ctr"/>
            <a:r>
              <a:rPr lang="en-US" sz="4400">
                <a:ea typeface="+mj-lt"/>
                <a:cs typeface="+mj-lt"/>
              </a:rPr>
              <a:t>Car Pricing Analysis Project</a:t>
            </a:r>
            <a:endParaRPr lang="en-US" sz="4400"/>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vert="horz" lIns="91440" tIns="45720" rIns="91440" bIns="45720" rtlCol="0" anchor="t">
            <a:normAutofit/>
          </a:bodyPr>
          <a:lstStyle/>
          <a:p>
            <a:pPr algn="ctr"/>
            <a:r>
              <a:rPr lang="en-US" dirty="0"/>
              <a:t>Web scraping, SQL, Excel, Python</a:t>
            </a:r>
          </a:p>
        </p:txBody>
      </p:sp>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62B4E-830F-74C2-E966-16E2B1626D55}"/>
              </a:ext>
            </a:extLst>
          </p:cNvPr>
          <p:cNvSpPr>
            <a:spLocks noGrp="1"/>
          </p:cNvSpPr>
          <p:nvPr>
            <p:ph type="title"/>
          </p:nvPr>
        </p:nvSpPr>
        <p:spPr/>
        <p:txBody>
          <a:bodyPr/>
          <a:lstStyle/>
          <a:p>
            <a:r>
              <a:rPr lang="en-US" b="1" dirty="0">
                <a:ea typeface="+mj-lt"/>
                <a:cs typeface="+mj-lt"/>
              </a:rPr>
              <a:t>SQL Data Extraction and data cleaning</a:t>
            </a:r>
            <a:r>
              <a:rPr lang="en-US" dirty="0">
                <a:ea typeface="+mj-lt"/>
                <a:cs typeface="+mj-lt"/>
              </a:rPr>
              <a:t>:</a:t>
            </a:r>
            <a:endParaRPr lang="en-US" dirty="0"/>
          </a:p>
        </p:txBody>
      </p:sp>
      <p:sp>
        <p:nvSpPr>
          <p:cNvPr id="3" name="TextBox 2">
            <a:extLst>
              <a:ext uri="{FF2B5EF4-FFF2-40B4-BE49-F238E27FC236}">
                <a16:creationId xmlns:a16="http://schemas.microsoft.com/office/drawing/2014/main" id="{3F896859-DC49-9B16-0ED2-5E70633B0B64}"/>
              </a:ext>
            </a:extLst>
          </p:cNvPr>
          <p:cNvSpPr txBox="1"/>
          <p:nvPr/>
        </p:nvSpPr>
        <p:spPr>
          <a:xfrm>
            <a:off x="1223070" y="1900126"/>
            <a:ext cx="97190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Finding the least and most expensive cars for each brand along with their specifications</a:t>
            </a:r>
            <a:endParaRPr lang="en-US" dirty="0"/>
          </a:p>
        </p:txBody>
      </p:sp>
      <p:pic>
        <p:nvPicPr>
          <p:cNvPr id="4" name="Picture 3" descr="A screenshot of a computer&#10;&#10;Description automatically generated">
            <a:extLst>
              <a:ext uri="{FF2B5EF4-FFF2-40B4-BE49-F238E27FC236}">
                <a16:creationId xmlns:a16="http://schemas.microsoft.com/office/drawing/2014/main" id="{D938B59A-6F51-FAA7-F978-2667B8105653}"/>
              </a:ext>
            </a:extLst>
          </p:cNvPr>
          <p:cNvPicPr>
            <a:picLocks noChangeAspect="1"/>
          </p:cNvPicPr>
          <p:nvPr/>
        </p:nvPicPr>
        <p:blipFill>
          <a:blip r:embed="rId2"/>
          <a:stretch>
            <a:fillRect/>
          </a:stretch>
        </p:blipFill>
        <p:spPr>
          <a:xfrm>
            <a:off x="1390316" y="2485182"/>
            <a:ext cx="6096000" cy="188763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0A9D63D-E5B6-DABF-C9E6-13643943BCDE}"/>
              </a:ext>
            </a:extLst>
          </p:cNvPr>
          <p:cNvPicPr>
            <a:picLocks noChangeAspect="1"/>
          </p:cNvPicPr>
          <p:nvPr/>
        </p:nvPicPr>
        <p:blipFill>
          <a:blip r:embed="rId3"/>
          <a:stretch>
            <a:fillRect/>
          </a:stretch>
        </p:blipFill>
        <p:spPr>
          <a:xfrm>
            <a:off x="4441657" y="4614103"/>
            <a:ext cx="6096000" cy="1914952"/>
          </a:xfrm>
          <a:prstGeom prst="rect">
            <a:avLst/>
          </a:prstGeom>
        </p:spPr>
      </p:pic>
    </p:spTree>
    <p:extLst>
      <p:ext uri="{BB962C8B-B14F-4D97-AF65-F5344CB8AC3E}">
        <p14:creationId xmlns:p14="http://schemas.microsoft.com/office/powerpoint/2010/main" val="3256107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62B4E-830F-74C2-E966-16E2B1626D55}"/>
              </a:ext>
            </a:extLst>
          </p:cNvPr>
          <p:cNvSpPr>
            <a:spLocks noGrp="1"/>
          </p:cNvSpPr>
          <p:nvPr>
            <p:ph type="title"/>
          </p:nvPr>
        </p:nvSpPr>
        <p:spPr/>
        <p:txBody>
          <a:bodyPr/>
          <a:lstStyle/>
          <a:p>
            <a:r>
              <a:rPr lang="en-US" b="1" dirty="0">
                <a:ea typeface="+mj-lt"/>
                <a:cs typeface="+mj-lt"/>
              </a:rPr>
              <a:t>SQL Data Extraction and data cleaning</a:t>
            </a:r>
            <a:r>
              <a:rPr lang="en-US" dirty="0">
                <a:ea typeface="+mj-lt"/>
                <a:cs typeface="+mj-lt"/>
              </a:rPr>
              <a:t>:</a:t>
            </a:r>
            <a:endParaRPr lang="en-US" dirty="0"/>
          </a:p>
        </p:txBody>
      </p:sp>
      <p:sp>
        <p:nvSpPr>
          <p:cNvPr id="3" name="TextBox 2">
            <a:extLst>
              <a:ext uri="{FF2B5EF4-FFF2-40B4-BE49-F238E27FC236}">
                <a16:creationId xmlns:a16="http://schemas.microsoft.com/office/drawing/2014/main" id="{3F896859-DC49-9B16-0ED2-5E70633B0B64}"/>
              </a:ext>
            </a:extLst>
          </p:cNvPr>
          <p:cNvSpPr txBox="1"/>
          <p:nvPr/>
        </p:nvSpPr>
        <p:spPr>
          <a:xfrm>
            <a:off x="1223070" y="1900126"/>
            <a:ext cx="97190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Comparison of the average prices of cars from each brand this year to those from last year</a:t>
            </a:r>
            <a:endParaRPr lang="en-US" dirty="0"/>
          </a:p>
        </p:txBody>
      </p:sp>
      <p:pic>
        <p:nvPicPr>
          <p:cNvPr id="6" name="Picture 5" descr="A screenshot of a computer&#10;&#10;Description automatically generated">
            <a:extLst>
              <a:ext uri="{FF2B5EF4-FFF2-40B4-BE49-F238E27FC236}">
                <a16:creationId xmlns:a16="http://schemas.microsoft.com/office/drawing/2014/main" id="{0747044C-E894-8407-CFF7-EEFA5DEB82F2}"/>
              </a:ext>
            </a:extLst>
          </p:cNvPr>
          <p:cNvPicPr>
            <a:picLocks noChangeAspect="1"/>
          </p:cNvPicPr>
          <p:nvPr/>
        </p:nvPicPr>
        <p:blipFill>
          <a:blip r:embed="rId2"/>
          <a:stretch>
            <a:fillRect/>
          </a:stretch>
        </p:blipFill>
        <p:spPr>
          <a:xfrm>
            <a:off x="1216526" y="2625277"/>
            <a:ext cx="8395368" cy="2222394"/>
          </a:xfrm>
          <a:prstGeom prst="rect">
            <a:avLst/>
          </a:prstGeom>
        </p:spPr>
      </p:pic>
    </p:spTree>
    <p:extLst>
      <p:ext uri="{BB962C8B-B14F-4D97-AF65-F5344CB8AC3E}">
        <p14:creationId xmlns:p14="http://schemas.microsoft.com/office/powerpoint/2010/main" val="297232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804F8-5825-A2FC-4306-C92C528D7707}"/>
              </a:ext>
            </a:extLst>
          </p:cNvPr>
          <p:cNvSpPr>
            <a:spLocks noGrp="1"/>
          </p:cNvSpPr>
          <p:nvPr>
            <p:ph type="title"/>
          </p:nvPr>
        </p:nvSpPr>
        <p:spPr/>
        <p:txBody>
          <a:bodyPr/>
          <a:lstStyle/>
          <a:p>
            <a:r>
              <a:rPr lang="en-US" b="1" dirty="0">
                <a:ea typeface="+mj-lt"/>
                <a:cs typeface="+mj-lt"/>
              </a:rPr>
              <a:t>Excel Dashboard Development</a:t>
            </a:r>
            <a:r>
              <a:rPr lang="en-US" dirty="0">
                <a:ea typeface="+mj-lt"/>
                <a:cs typeface="+mj-lt"/>
              </a:rPr>
              <a:t>:</a:t>
            </a:r>
            <a:endParaRPr lang="en-US" dirty="0"/>
          </a:p>
        </p:txBody>
      </p:sp>
      <p:pic>
        <p:nvPicPr>
          <p:cNvPr id="5" name="Picture 4" descr="A screenshot of a data analysis dashboard&#10;&#10;Description automatically generated">
            <a:extLst>
              <a:ext uri="{FF2B5EF4-FFF2-40B4-BE49-F238E27FC236}">
                <a16:creationId xmlns:a16="http://schemas.microsoft.com/office/drawing/2014/main" id="{B35087DD-AD68-CA5F-943D-C2648318F20F}"/>
              </a:ext>
            </a:extLst>
          </p:cNvPr>
          <p:cNvPicPr>
            <a:picLocks noChangeAspect="1"/>
          </p:cNvPicPr>
          <p:nvPr/>
        </p:nvPicPr>
        <p:blipFill>
          <a:blip r:embed="rId2"/>
          <a:stretch>
            <a:fillRect/>
          </a:stretch>
        </p:blipFill>
        <p:spPr>
          <a:xfrm>
            <a:off x="1136316" y="2085159"/>
            <a:ext cx="9250947" cy="4144839"/>
          </a:xfrm>
          <a:prstGeom prst="rect">
            <a:avLst/>
          </a:prstGeom>
        </p:spPr>
      </p:pic>
    </p:spTree>
    <p:extLst>
      <p:ext uri="{BB962C8B-B14F-4D97-AF65-F5344CB8AC3E}">
        <p14:creationId xmlns:p14="http://schemas.microsoft.com/office/powerpoint/2010/main" val="1031713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5BE62A68-92FB-4DA6-B1D6-FA043544A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id="{10A6DFCC-5864-48A7-8196-CBCF038BB8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 xmlns:a16="http://schemas.microsoft.com/office/drawing/2014/main" xmlns:p14="http://schemas.microsoft.com/office/powerpoint/2010/main" xmlns:dgm="http://schemas.openxmlformats.org/drawingml/2006/diagram" xmlns:a14="http://schemas.microsoft.com/office/drawing/2010/main">
                <a:solidFill>
                  <a:srgbClr val="FFFFFF"/>
                </a:solidFill>
              </a14:hiddenFill>
            </a:ext>
          </a:extLst>
        </p:spPr>
      </p:pic>
      <p:grpSp>
        <p:nvGrpSpPr>
          <p:cNvPr id="95" name="Group 94">
            <a:extLst>
              <a:ext uri="{FF2B5EF4-FFF2-40B4-BE49-F238E27FC236}">
                <a16:creationId xmlns:a16="http://schemas.microsoft.com/office/drawing/2014/main" id="{03CA880E-A155-41A2-B87D-21AC3CE33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id="{AD179668-A46F-4D4C-8C75-2F3B4B5787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97" name="Freeform 6">
              <a:extLst>
                <a:ext uri="{FF2B5EF4-FFF2-40B4-BE49-F238E27FC236}">
                  <a16:creationId xmlns:a16="http://schemas.microsoft.com/office/drawing/2014/main" id="{0DB283C2-E19A-4A75-909F-450DB72DEC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98" name="Freeform 7">
              <a:extLst>
                <a:ext uri="{FF2B5EF4-FFF2-40B4-BE49-F238E27FC236}">
                  <a16:creationId xmlns:a16="http://schemas.microsoft.com/office/drawing/2014/main" id="{B674E08A-09B5-42AD-805C-43DAE1D0BE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99" name="Freeform 8">
              <a:extLst>
                <a:ext uri="{FF2B5EF4-FFF2-40B4-BE49-F238E27FC236}">
                  <a16:creationId xmlns:a16="http://schemas.microsoft.com/office/drawing/2014/main" id="{248B903F-D11E-41B4-A6F7-5ACF56D76B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0" name="Freeform 9">
              <a:extLst>
                <a:ext uri="{FF2B5EF4-FFF2-40B4-BE49-F238E27FC236}">
                  <a16:creationId xmlns:a16="http://schemas.microsoft.com/office/drawing/2014/main" id="{68B65942-DED3-475B-B28D-839E15541C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1" name="Freeform 10">
              <a:extLst>
                <a:ext uri="{FF2B5EF4-FFF2-40B4-BE49-F238E27FC236}">
                  <a16:creationId xmlns:a16="http://schemas.microsoft.com/office/drawing/2014/main" id="{54C02C20-8E50-4D5F-9E89-7266186B1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2" name="Freeform 11">
              <a:extLst>
                <a:ext uri="{FF2B5EF4-FFF2-40B4-BE49-F238E27FC236}">
                  <a16:creationId xmlns:a16="http://schemas.microsoft.com/office/drawing/2014/main" id="{057C79DE-C22B-4732-B921-1EEF64DAD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3" name="Freeform 12">
              <a:extLst>
                <a:ext uri="{FF2B5EF4-FFF2-40B4-BE49-F238E27FC236}">
                  <a16:creationId xmlns:a16="http://schemas.microsoft.com/office/drawing/2014/main" id="{21E55FE5-F856-4E6D-A505-4A5AA92FC2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4" name="Freeform 13">
              <a:extLst>
                <a:ext uri="{FF2B5EF4-FFF2-40B4-BE49-F238E27FC236}">
                  <a16:creationId xmlns:a16="http://schemas.microsoft.com/office/drawing/2014/main" id="{564ACC84-D8A2-43FB-AB43-D7A892AC83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5" name="Freeform 14">
              <a:extLst>
                <a:ext uri="{FF2B5EF4-FFF2-40B4-BE49-F238E27FC236}">
                  <a16:creationId xmlns:a16="http://schemas.microsoft.com/office/drawing/2014/main" id="{33DE6074-A243-4841-8A21-41739E524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6" name="Freeform 15">
              <a:extLst>
                <a:ext uri="{FF2B5EF4-FFF2-40B4-BE49-F238E27FC236}">
                  <a16:creationId xmlns:a16="http://schemas.microsoft.com/office/drawing/2014/main" id="{6AD73007-A6A4-498E-8AF9-C3F7D61DCD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7" name="Line 16">
              <a:extLst>
                <a:ext uri="{FF2B5EF4-FFF2-40B4-BE49-F238E27FC236}">
                  <a16:creationId xmlns:a16="http://schemas.microsoft.com/office/drawing/2014/main" id="{541BFD40-70B0-48BA-9216-9C67411F450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id="{7DFC59A5-0E43-4308-8BFB-F505CFB549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09" name="Freeform 18">
              <a:extLst>
                <a:ext uri="{FF2B5EF4-FFF2-40B4-BE49-F238E27FC236}">
                  <a16:creationId xmlns:a16="http://schemas.microsoft.com/office/drawing/2014/main" id="{0852232F-7FE7-4B61-AC34-F29289DAC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0" name="Freeform 19">
              <a:extLst>
                <a:ext uri="{FF2B5EF4-FFF2-40B4-BE49-F238E27FC236}">
                  <a16:creationId xmlns:a16="http://schemas.microsoft.com/office/drawing/2014/main" id="{F2467A7F-F122-4464-A682-8C4DB1DA1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1" name="Freeform 20">
              <a:extLst>
                <a:ext uri="{FF2B5EF4-FFF2-40B4-BE49-F238E27FC236}">
                  <a16:creationId xmlns:a16="http://schemas.microsoft.com/office/drawing/2014/main" id="{2178D569-0695-49D6-8261-1BF6E2E48F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2" name="Rectangle 21">
              <a:extLst>
                <a:ext uri="{FF2B5EF4-FFF2-40B4-BE49-F238E27FC236}">
                  <a16:creationId xmlns:a16="http://schemas.microsoft.com/office/drawing/2014/main" id="{E289FFF1-2E96-4F4A-94D2-D1FED6AE8AA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sp>
          <p:nvSpPr>
            <p:cNvPr id="113" name="Freeform 22">
              <a:extLst>
                <a:ext uri="{FF2B5EF4-FFF2-40B4-BE49-F238E27FC236}">
                  <a16:creationId xmlns:a16="http://schemas.microsoft.com/office/drawing/2014/main" id="{F0509D92-D47A-49BC-899A-0C2AB53BC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4" name="Freeform 23">
              <a:extLst>
                <a:ext uri="{FF2B5EF4-FFF2-40B4-BE49-F238E27FC236}">
                  <a16:creationId xmlns:a16="http://schemas.microsoft.com/office/drawing/2014/main" id="{606E419B-186B-4DA7-95FA-F921A2D3FC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5" name="Freeform 24">
              <a:extLst>
                <a:ext uri="{FF2B5EF4-FFF2-40B4-BE49-F238E27FC236}">
                  <a16:creationId xmlns:a16="http://schemas.microsoft.com/office/drawing/2014/main" id="{35DBBAC4-A0DC-44A6-A64F-3FF22BC30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6" name="Freeform 25">
              <a:extLst>
                <a:ext uri="{FF2B5EF4-FFF2-40B4-BE49-F238E27FC236}">
                  <a16:creationId xmlns:a16="http://schemas.microsoft.com/office/drawing/2014/main" id="{45359546-A3CF-4560-869D-4C642B0F75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7" name="Freeform 26">
              <a:extLst>
                <a:ext uri="{FF2B5EF4-FFF2-40B4-BE49-F238E27FC236}">
                  <a16:creationId xmlns:a16="http://schemas.microsoft.com/office/drawing/2014/main" id="{A9D2DDA1-3EE0-4B5E-8107-6000BCB2B4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8" name="Freeform 27">
              <a:extLst>
                <a:ext uri="{FF2B5EF4-FFF2-40B4-BE49-F238E27FC236}">
                  <a16:creationId xmlns:a16="http://schemas.microsoft.com/office/drawing/2014/main" id="{6DA22C48-18EA-47BE-B75A-9594E025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19" name="Freeform 28">
              <a:extLst>
                <a:ext uri="{FF2B5EF4-FFF2-40B4-BE49-F238E27FC236}">
                  <a16:creationId xmlns:a16="http://schemas.microsoft.com/office/drawing/2014/main" id="{411A5F9B-C5BD-4FE0-BEE1-5FA9B82FB3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20" name="Freeform 29">
              <a:extLst>
                <a:ext uri="{FF2B5EF4-FFF2-40B4-BE49-F238E27FC236}">
                  <a16:creationId xmlns:a16="http://schemas.microsoft.com/office/drawing/2014/main" id="{AFFCFD60-FB34-408B-A2EA-311A1093D0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21" name="Freeform 30">
              <a:extLst>
                <a:ext uri="{FF2B5EF4-FFF2-40B4-BE49-F238E27FC236}">
                  <a16:creationId xmlns:a16="http://schemas.microsoft.com/office/drawing/2014/main" id="{72B9EBCA-3EF6-4296-80E0-CD849B27E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22" name="Freeform 31">
              <a:extLst>
                <a:ext uri="{FF2B5EF4-FFF2-40B4-BE49-F238E27FC236}">
                  <a16:creationId xmlns:a16="http://schemas.microsoft.com/office/drawing/2014/main" id="{CC021197-0DB7-42B6-93BB-32252A9373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853330" y="1254035"/>
            <a:ext cx="2926190" cy="4002222"/>
          </a:xfrm>
        </p:spPr>
        <p:txBody>
          <a:bodyPr>
            <a:normAutofit/>
          </a:bodyPr>
          <a:lstStyle/>
          <a:p>
            <a:pPr algn="r"/>
            <a:r>
              <a:rPr lang="en-US" sz="3300" b="1" dirty="0">
                <a:solidFill>
                  <a:srgbClr val="FFFFFF"/>
                </a:solidFill>
                <a:ea typeface="+mj-lt"/>
                <a:cs typeface="+mj-lt"/>
              </a:rPr>
              <a:t>Key Insights and Recommendations</a:t>
            </a:r>
            <a:endParaRPr lang="en-US" sz="3300" dirty="0">
              <a:solidFill>
                <a:srgbClr val="FFFFFF"/>
              </a:solidFill>
            </a:endParaRPr>
          </a:p>
        </p:txBody>
      </p:sp>
      <p:sp useBgFill="1">
        <p:nvSpPr>
          <p:cNvPr id="124" name="Round Diagonal Corner Rectangle 6">
            <a:extLst>
              <a:ext uri="{FF2B5EF4-FFF2-40B4-BE49-F238E27FC236}">
                <a16:creationId xmlns:a16="http://schemas.microsoft.com/office/drawing/2014/main" id="{7C30BDFE-E13B-4CD1-9371-FAEDFF80C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853439"/>
            <a:ext cx="6987476" cy="4760505"/>
          </a:xfrm>
          <a:prstGeom prst="round2DiagRect">
            <a:avLst>
              <a:gd name="adj1" fmla="val 7418"/>
              <a:gd name="adj2" fmla="val 0"/>
            </a:avLst>
          </a:prstGeom>
          <a:ln w="19050" cap="sq">
            <a:solidFill>
              <a:schemeClr val="bg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6" name="Group 125">
            <a:extLst>
              <a:ext uri="{FF2B5EF4-FFF2-40B4-BE49-F238E27FC236}">
                <a16:creationId xmlns:a16="http://schemas.microsoft.com/office/drawing/2014/main" id="{A847D4E2-EA7B-40EF-8062-D1FAF838F6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id="{F1549F3B-53A1-4D15-8E8E-4297D91B8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28" name="Freeform 33">
              <a:extLst>
                <a:ext uri="{FF2B5EF4-FFF2-40B4-BE49-F238E27FC236}">
                  <a16:creationId xmlns:a16="http://schemas.microsoft.com/office/drawing/2014/main" id="{841347B2-F767-433C-946A-1B19B4C40E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29" name="Freeform 34">
              <a:extLst>
                <a:ext uri="{FF2B5EF4-FFF2-40B4-BE49-F238E27FC236}">
                  <a16:creationId xmlns:a16="http://schemas.microsoft.com/office/drawing/2014/main" id="{B34A4847-B6CA-4001-8EB1-33B3854A4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30" name="Freeform 35">
              <a:extLst>
                <a:ext uri="{FF2B5EF4-FFF2-40B4-BE49-F238E27FC236}">
                  <a16:creationId xmlns:a16="http://schemas.microsoft.com/office/drawing/2014/main" id="{EF334B32-D0A0-45DE-99CB-37A3E56EC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31" name="Freeform 36">
              <a:extLst>
                <a:ext uri="{FF2B5EF4-FFF2-40B4-BE49-F238E27FC236}">
                  <a16:creationId xmlns:a16="http://schemas.microsoft.com/office/drawing/2014/main" id="{5D1098DF-5812-4A6F-A4B7-AFEBEDA983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32" name="Freeform 37">
              <a:extLst>
                <a:ext uri="{FF2B5EF4-FFF2-40B4-BE49-F238E27FC236}">
                  <a16:creationId xmlns:a16="http://schemas.microsoft.com/office/drawing/2014/main" id="{2A72CC5D-2EA1-4ABD-B694-045401D7F2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33" name="Freeform 38">
              <a:extLst>
                <a:ext uri="{FF2B5EF4-FFF2-40B4-BE49-F238E27FC236}">
                  <a16:creationId xmlns:a16="http://schemas.microsoft.com/office/drawing/2014/main" id="{47B8C57D-403F-4D5B-9724-24276E99B4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34" name="Freeform 39">
              <a:extLst>
                <a:ext uri="{FF2B5EF4-FFF2-40B4-BE49-F238E27FC236}">
                  <a16:creationId xmlns:a16="http://schemas.microsoft.com/office/drawing/2014/main" id="{4890E5D3-F793-4B6A-AA8F-1F6C03BD1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35" name="Freeform 40">
              <a:extLst>
                <a:ext uri="{FF2B5EF4-FFF2-40B4-BE49-F238E27FC236}">
                  <a16:creationId xmlns:a16="http://schemas.microsoft.com/office/drawing/2014/main" id="{68A2FE4A-346D-4EA5-B377-EED4515161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round/>
                  <a:headEnd/>
                  <a:tailEnd/>
                </a14:hiddenLine>
              </a:ext>
            </a:extLst>
          </p:spPr>
        </p:sp>
        <p:sp>
          <p:nvSpPr>
            <p:cNvPr id="136" name="Rectangle 41">
              <a:extLst>
                <a:ext uri="{FF2B5EF4-FFF2-40B4-BE49-F238E27FC236}">
                  <a16:creationId xmlns:a16="http://schemas.microsoft.com/office/drawing/2014/main" id="{2F12D5D5-9BB1-4D89-B5B4-8F8353825B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dgm="http://schemas.openxmlformats.org/drawingml/2006/diagram" xmlns:a14="http://schemas.microsoft.com/office/drawing/2010/main" w="9525">
                  <a:solidFill>
                    <a:srgbClr val="000000"/>
                  </a:solidFill>
                  <a:miter lim="800000"/>
                  <a:headEnd/>
                  <a:tailEnd/>
                </a14:hiddenLine>
              </a:ext>
            </a:extLst>
          </p:spPr>
        </p:sp>
      </p:grpSp>
      <p:sp>
        <p:nvSpPr>
          <p:cNvPr id="5" name="TextBox 4">
            <a:extLst>
              <a:ext uri="{FF2B5EF4-FFF2-40B4-BE49-F238E27FC236}">
                <a16:creationId xmlns:a16="http://schemas.microsoft.com/office/drawing/2014/main" id="{690D155F-6ACA-883D-7166-64ED792BEB1F}"/>
              </a:ext>
            </a:extLst>
          </p:cNvPr>
          <p:cNvSpPr txBox="1"/>
          <p:nvPr/>
        </p:nvSpPr>
        <p:spPr>
          <a:xfrm>
            <a:off x="4362103" y="1023851"/>
            <a:ext cx="6371705"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From </a:t>
            </a:r>
            <a:r>
              <a:rPr lang="en-US" dirty="0" err="1"/>
              <a:t>Sql</a:t>
            </a:r>
            <a:r>
              <a:rPr lang="en-US" dirty="0"/>
              <a:t> Data Extraction we found the Least Expensive car is from "Maruti" brand that Costs around 1.23Lakhs and the most expensive car is from "Toyota" Brand which costs around 22.15lakhs</a:t>
            </a:r>
          </a:p>
          <a:p>
            <a:pPr marL="285750" indent="-285750">
              <a:buFont typeface="Arial"/>
              <a:buChar char="•"/>
            </a:pPr>
            <a:r>
              <a:rPr lang="en-US" dirty="0"/>
              <a:t>Excel Dashboard shows that the "MG" brand car has highest selling average price costing around 14lakhs.</a:t>
            </a:r>
          </a:p>
          <a:p>
            <a:pPr marL="285750" indent="-285750">
              <a:buFont typeface="Arial"/>
              <a:buChar char="•"/>
            </a:pPr>
            <a:r>
              <a:rPr lang="en-US" dirty="0"/>
              <a:t>The Cars having fuel type "Disel" is of having highest percentage compared to total average car price in the market</a:t>
            </a:r>
          </a:p>
          <a:p>
            <a:r>
              <a:rPr lang="en-US" dirty="0"/>
              <a:t> i.e. 31% and average price is 9.10lakhs.</a:t>
            </a:r>
          </a:p>
          <a:p>
            <a:pPr marL="285750" indent="-285750">
              <a:buFont typeface="Arial"/>
              <a:buChar char="•"/>
            </a:pPr>
            <a:r>
              <a:rPr lang="en-US" dirty="0"/>
              <a:t>Comparing the owner type of the car the "3rd Owners" have drove maximum distance in kilometer which is 38% of the total owners.</a:t>
            </a:r>
          </a:p>
          <a:p>
            <a:pPr marL="285750" indent="-285750">
              <a:buFont typeface="Arial"/>
              <a:buChar char="•"/>
            </a:pPr>
            <a:r>
              <a:rPr lang="en-US" dirty="0"/>
              <a:t>Only Recommendation is that adjust the price of the cars so that the 1st owner, the customer living in place like </a:t>
            </a:r>
            <a:r>
              <a:rPr lang="en-US" dirty="0" err="1"/>
              <a:t>delhi</a:t>
            </a:r>
            <a:r>
              <a:rPr lang="en-US" dirty="0"/>
              <a:t>, </a:t>
            </a:r>
            <a:r>
              <a:rPr lang="en-US" dirty="0" err="1"/>
              <a:t>faridabad</a:t>
            </a:r>
            <a:r>
              <a:rPr lang="en-US" dirty="0"/>
              <a:t> can will buy thinking of it's good condition and pricing; that will increase the company sales and also profit accordingly. </a:t>
            </a:r>
          </a:p>
          <a:p>
            <a:pPr marL="285750" indent="-285750">
              <a:buFont typeface="Arial"/>
              <a:buChar char="•"/>
            </a:pPr>
            <a:endParaRPr lang="en-US" dirty="0"/>
          </a:p>
        </p:txBody>
      </p:sp>
    </p:spTree>
    <p:extLst>
      <p:ext uri="{BB962C8B-B14F-4D97-AF65-F5344CB8AC3E}">
        <p14:creationId xmlns:p14="http://schemas.microsoft.com/office/powerpoint/2010/main" val="95663947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962519" y="618518"/>
            <a:ext cx="3084891" cy="1478570"/>
          </a:xfrm>
        </p:spPr>
        <p:txBody>
          <a:bodyPr>
            <a:normAutofit/>
          </a:bodyPr>
          <a:lstStyle/>
          <a:p>
            <a:r>
              <a:rPr lang="en-US" sz="3200" dirty="0"/>
              <a:t>Steps for </a:t>
            </a:r>
            <a:r>
              <a:rPr lang="en-US" sz="3200" dirty="0" err="1"/>
              <a:t>analysing</a:t>
            </a:r>
            <a:r>
              <a:rPr lang="en-US" sz="3200" dirty="0"/>
              <a:t> the car data</a:t>
            </a: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7131" r="14065"/>
          <a:stretch/>
        </p:blipFill>
        <p:spPr>
          <a:xfrm flipH="1">
            <a:off x="-5597" y="10"/>
            <a:ext cx="7558541" cy="6857990"/>
          </a:xfrm>
          <a:prstGeom prst="rect">
            <a:avLst/>
          </a:prstGeom>
        </p:spPr>
      </p:pic>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2464704908"/>
              </p:ext>
            </p:extLst>
          </p:nvPr>
        </p:nvGraphicFramePr>
        <p:xfrm>
          <a:off x="7962519" y="2249487"/>
          <a:ext cx="3667597" cy="414683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0266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A6F40-EB75-8848-B22E-8BCADA477D23}"/>
              </a:ext>
            </a:extLst>
          </p:cNvPr>
          <p:cNvSpPr>
            <a:spLocks noGrp="1"/>
          </p:cNvSpPr>
          <p:nvPr>
            <p:ph type="title"/>
          </p:nvPr>
        </p:nvSpPr>
        <p:spPr/>
        <p:txBody>
          <a:bodyPr/>
          <a:lstStyle/>
          <a:p>
            <a:r>
              <a:rPr lang="en-US" dirty="0">
                <a:ea typeface="+mj-lt"/>
                <a:cs typeface="+mj-lt"/>
              </a:rPr>
              <a:t>Introduction to the Project</a:t>
            </a:r>
            <a:endParaRPr lang="en-US" dirty="0"/>
          </a:p>
        </p:txBody>
      </p:sp>
      <p:sp>
        <p:nvSpPr>
          <p:cNvPr id="3" name="Content Placeholder 2">
            <a:extLst>
              <a:ext uri="{FF2B5EF4-FFF2-40B4-BE49-F238E27FC236}">
                <a16:creationId xmlns:a16="http://schemas.microsoft.com/office/drawing/2014/main" id="{A4762FD9-27EC-C14D-1A15-1EF72D6CE399}"/>
              </a:ext>
            </a:extLst>
          </p:cNvPr>
          <p:cNvSpPr>
            <a:spLocks noGrp="1"/>
          </p:cNvSpPr>
          <p:nvPr>
            <p:ph idx="1"/>
          </p:nvPr>
        </p:nvSpPr>
        <p:spPr/>
        <p:txBody>
          <a:bodyPr vert="horz" lIns="91440" tIns="45720" rIns="91440" bIns="45720" rtlCol="0" anchor="t">
            <a:normAutofit/>
          </a:bodyPr>
          <a:lstStyle/>
          <a:p>
            <a:r>
              <a:rPr lang="en-US" dirty="0">
                <a:ea typeface="+mn-lt"/>
                <a:cs typeface="+mn-lt"/>
              </a:rPr>
              <a:t>In this project, we will apply our skills in web scraping, data cleaning, SQL, EDA, Excel, and PowerPoint to perform a comprehensive car pricing analysis using data from Cars24. We are required to scrape data from the Cars24 website for two different metro locations, analyze the data, and present our findings through a dynamic Excel dashboard and a PowerPoint presentation.</a:t>
            </a:r>
            <a:endParaRPr lang="en-US" dirty="0"/>
          </a:p>
        </p:txBody>
      </p:sp>
    </p:spTree>
    <p:extLst>
      <p:ext uri="{BB962C8B-B14F-4D97-AF65-F5344CB8AC3E}">
        <p14:creationId xmlns:p14="http://schemas.microsoft.com/office/powerpoint/2010/main" val="3156138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AE76-5F04-86E1-9BFA-5342E45A2EC6}"/>
              </a:ext>
            </a:extLst>
          </p:cNvPr>
          <p:cNvSpPr>
            <a:spLocks noGrp="1"/>
          </p:cNvSpPr>
          <p:nvPr>
            <p:ph type="title"/>
          </p:nvPr>
        </p:nvSpPr>
        <p:spPr/>
        <p:txBody>
          <a:bodyPr/>
          <a:lstStyle/>
          <a:p>
            <a:r>
              <a:rPr lang="en-US" b="1" dirty="0">
                <a:ea typeface="+mj-lt"/>
                <a:cs typeface="+mj-lt"/>
              </a:rPr>
              <a:t>Web Scraping Process</a:t>
            </a:r>
            <a:r>
              <a:rPr lang="en-US" dirty="0">
                <a:ea typeface="+mj-lt"/>
                <a:cs typeface="+mj-lt"/>
              </a:rPr>
              <a:t>:</a:t>
            </a:r>
            <a:endParaRPr lang="en-US" dirty="0"/>
          </a:p>
        </p:txBody>
      </p:sp>
      <p:pic>
        <p:nvPicPr>
          <p:cNvPr id="12" name="Content Placeholder 11" descr="A screenshot of a computer code&#10;&#10;Description automatically generated">
            <a:extLst>
              <a:ext uri="{FF2B5EF4-FFF2-40B4-BE49-F238E27FC236}">
                <a16:creationId xmlns:a16="http://schemas.microsoft.com/office/drawing/2014/main" id="{EFA2A42B-2BEB-F087-E1D4-B29D1DB798A5}"/>
              </a:ext>
            </a:extLst>
          </p:cNvPr>
          <p:cNvPicPr>
            <a:picLocks noGrp="1" noChangeAspect="1"/>
          </p:cNvPicPr>
          <p:nvPr>
            <p:ph sz="half" idx="2"/>
          </p:nvPr>
        </p:nvPicPr>
        <p:blipFill>
          <a:blip r:embed="rId2"/>
          <a:stretch>
            <a:fillRect/>
          </a:stretch>
        </p:blipFill>
        <p:spPr>
          <a:xfrm>
            <a:off x="1301140" y="1719564"/>
            <a:ext cx="7806905" cy="2219101"/>
          </a:xfrm>
        </p:spPr>
      </p:pic>
      <p:pic>
        <p:nvPicPr>
          <p:cNvPr id="27" name="Picture 26" descr="A screenshot of a computer code&#10;&#10;Description automatically generated">
            <a:extLst>
              <a:ext uri="{FF2B5EF4-FFF2-40B4-BE49-F238E27FC236}">
                <a16:creationId xmlns:a16="http://schemas.microsoft.com/office/drawing/2014/main" id="{6DD79D51-43C4-A31A-03A1-4DAF973F7B9C}"/>
              </a:ext>
            </a:extLst>
          </p:cNvPr>
          <p:cNvPicPr>
            <a:picLocks noChangeAspect="1"/>
          </p:cNvPicPr>
          <p:nvPr/>
        </p:nvPicPr>
        <p:blipFill>
          <a:blip r:embed="rId3"/>
          <a:stretch>
            <a:fillRect/>
          </a:stretch>
        </p:blipFill>
        <p:spPr>
          <a:xfrm>
            <a:off x="1293962" y="4223426"/>
            <a:ext cx="7821283" cy="2321790"/>
          </a:xfrm>
          <a:prstGeom prst="rect">
            <a:avLst/>
          </a:prstGeom>
        </p:spPr>
      </p:pic>
    </p:spTree>
    <p:extLst>
      <p:ext uri="{BB962C8B-B14F-4D97-AF65-F5344CB8AC3E}">
        <p14:creationId xmlns:p14="http://schemas.microsoft.com/office/powerpoint/2010/main" val="2235615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AE76-5F04-86E1-9BFA-5342E45A2EC6}"/>
              </a:ext>
            </a:extLst>
          </p:cNvPr>
          <p:cNvSpPr>
            <a:spLocks noGrp="1"/>
          </p:cNvSpPr>
          <p:nvPr>
            <p:ph type="title"/>
          </p:nvPr>
        </p:nvSpPr>
        <p:spPr/>
        <p:txBody>
          <a:bodyPr/>
          <a:lstStyle/>
          <a:p>
            <a:r>
              <a:rPr lang="en-US" b="1" dirty="0">
                <a:ea typeface="+mj-lt"/>
                <a:cs typeface="+mj-lt"/>
              </a:rPr>
              <a:t>Web Scraping Process</a:t>
            </a:r>
            <a:r>
              <a:rPr lang="en-US" dirty="0">
                <a:ea typeface="+mj-lt"/>
                <a:cs typeface="+mj-lt"/>
              </a:rPr>
              <a:t>:</a:t>
            </a:r>
            <a:endParaRPr lang="en-US" dirty="0"/>
          </a:p>
        </p:txBody>
      </p:sp>
      <p:pic>
        <p:nvPicPr>
          <p:cNvPr id="5" name="Content Placeholder 4" descr="A screenshot of a computer program&#10;&#10;Description automatically generated">
            <a:extLst>
              <a:ext uri="{FF2B5EF4-FFF2-40B4-BE49-F238E27FC236}">
                <a16:creationId xmlns:a16="http://schemas.microsoft.com/office/drawing/2014/main" id="{B7B520FD-B78D-4361-D2A5-C3FFAC6072CB}"/>
              </a:ext>
            </a:extLst>
          </p:cNvPr>
          <p:cNvPicPr>
            <a:picLocks noGrp="1" noChangeAspect="1"/>
          </p:cNvPicPr>
          <p:nvPr>
            <p:ph sz="half" idx="2"/>
          </p:nvPr>
        </p:nvPicPr>
        <p:blipFill>
          <a:blip r:embed="rId2"/>
          <a:stretch>
            <a:fillRect/>
          </a:stretch>
        </p:blipFill>
        <p:spPr>
          <a:xfrm>
            <a:off x="1136858" y="1710441"/>
            <a:ext cx="9398000" cy="930120"/>
          </a:xfrm>
        </p:spPr>
      </p:pic>
      <p:pic>
        <p:nvPicPr>
          <p:cNvPr id="6" name="Picture 5" descr="A screenshot of a computer code&#10;&#10;Description automatically generated">
            <a:extLst>
              <a:ext uri="{FF2B5EF4-FFF2-40B4-BE49-F238E27FC236}">
                <a16:creationId xmlns:a16="http://schemas.microsoft.com/office/drawing/2014/main" id="{1C8292C7-2C24-C515-E11A-2F6CFCAC5E4E}"/>
              </a:ext>
            </a:extLst>
          </p:cNvPr>
          <p:cNvPicPr>
            <a:picLocks noChangeAspect="1"/>
          </p:cNvPicPr>
          <p:nvPr/>
        </p:nvPicPr>
        <p:blipFill>
          <a:blip r:embed="rId3"/>
          <a:stretch>
            <a:fillRect/>
          </a:stretch>
        </p:blipFill>
        <p:spPr>
          <a:xfrm>
            <a:off x="1136316" y="2831700"/>
            <a:ext cx="9411368" cy="3681126"/>
          </a:xfrm>
          <a:prstGeom prst="rect">
            <a:avLst/>
          </a:prstGeom>
        </p:spPr>
      </p:pic>
    </p:spTree>
    <p:extLst>
      <p:ext uri="{BB962C8B-B14F-4D97-AF65-F5344CB8AC3E}">
        <p14:creationId xmlns:p14="http://schemas.microsoft.com/office/powerpoint/2010/main" val="2727668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AE76-5F04-86E1-9BFA-5342E45A2EC6}"/>
              </a:ext>
            </a:extLst>
          </p:cNvPr>
          <p:cNvSpPr>
            <a:spLocks noGrp="1"/>
          </p:cNvSpPr>
          <p:nvPr>
            <p:ph type="title"/>
          </p:nvPr>
        </p:nvSpPr>
        <p:spPr/>
        <p:txBody>
          <a:bodyPr/>
          <a:lstStyle/>
          <a:p>
            <a:r>
              <a:rPr lang="en-US" b="1" dirty="0">
                <a:ea typeface="+mj-lt"/>
                <a:cs typeface="+mj-lt"/>
              </a:rPr>
              <a:t>Web Scraping Process</a:t>
            </a:r>
            <a:r>
              <a:rPr lang="en-US" dirty="0">
                <a:ea typeface="+mj-lt"/>
                <a:cs typeface="+mj-lt"/>
              </a:rPr>
              <a:t>:</a:t>
            </a:r>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45D84968-2490-D1A8-AC5C-1613660AA9FC}"/>
              </a:ext>
            </a:extLst>
          </p:cNvPr>
          <p:cNvPicPr>
            <a:picLocks noChangeAspect="1"/>
          </p:cNvPicPr>
          <p:nvPr/>
        </p:nvPicPr>
        <p:blipFill>
          <a:blip r:embed="rId2"/>
          <a:stretch>
            <a:fillRect/>
          </a:stretch>
        </p:blipFill>
        <p:spPr>
          <a:xfrm>
            <a:off x="1350210" y="1712695"/>
            <a:ext cx="9184104" cy="4488717"/>
          </a:xfrm>
          <a:prstGeom prst="rect">
            <a:avLst/>
          </a:prstGeom>
        </p:spPr>
      </p:pic>
    </p:spTree>
    <p:extLst>
      <p:ext uri="{BB962C8B-B14F-4D97-AF65-F5344CB8AC3E}">
        <p14:creationId xmlns:p14="http://schemas.microsoft.com/office/powerpoint/2010/main" val="2936736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62B4E-830F-74C2-E966-16E2B1626D55}"/>
              </a:ext>
            </a:extLst>
          </p:cNvPr>
          <p:cNvSpPr>
            <a:spLocks noGrp="1"/>
          </p:cNvSpPr>
          <p:nvPr>
            <p:ph type="title"/>
          </p:nvPr>
        </p:nvSpPr>
        <p:spPr/>
        <p:txBody>
          <a:bodyPr/>
          <a:lstStyle/>
          <a:p>
            <a:r>
              <a:rPr lang="en-US" b="1" dirty="0">
                <a:ea typeface="+mj-lt"/>
                <a:cs typeface="+mj-lt"/>
              </a:rPr>
              <a:t>SQL Data Extraction and data cleaning</a:t>
            </a:r>
            <a:r>
              <a:rPr lang="en-US" dirty="0">
                <a:ea typeface="+mj-lt"/>
                <a:cs typeface="+mj-lt"/>
              </a:rPr>
              <a:t>:</a:t>
            </a:r>
            <a:endParaRPr lang="en-US" dirty="0"/>
          </a:p>
        </p:txBody>
      </p:sp>
      <p:pic>
        <p:nvPicPr>
          <p:cNvPr id="12" name="Picture 11" descr="A screenshot of a computer&#10;&#10;Description automatically generated">
            <a:extLst>
              <a:ext uri="{FF2B5EF4-FFF2-40B4-BE49-F238E27FC236}">
                <a16:creationId xmlns:a16="http://schemas.microsoft.com/office/drawing/2014/main" id="{B70FC915-3119-E246-8B0C-DEFB48D9C802}"/>
              </a:ext>
            </a:extLst>
          </p:cNvPr>
          <p:cNvPicPr>
            <a:picLocks noChangeAspect="1"/>
          </p:cNvPicPr>
          <p:nvPr/>
        </p:nvPicPr>
        <p:blipFill>
          <a:blip r:embed="rId2"/>
          <a:stretch>
            <a:fillRect/>
          </a:stretch>
        </p:blipFill>
        <p:spPr>
          <a:xfrm>
            <a:off x="1296737" y="1875428"/>
            <a:ext cx="6751053" cy="1730197"/>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6C9EF146-BADF-6648-DEE4-64ED1E324599}"/>
              </a:ext>
            </a:extLst>
          </p:cNvPr>
          <p:cNvPicPr>
            <a:picLocks noChangeAspect="1"/>
          </p:cNvPicPr>
          <p:nvPr/>
        </p:nvPicPr>
        <p:blipFill>
          <a:blip r:embed="rId3"/>
          <a:stretch>
            <a:fillRect/>
          </a:stretch>
        </p:blipFill>
        <p:spPr>
          <a:xfrm>
            <a:off x="8398711" y="1878770"/>
            <a:ext cx="3022485" cy="4342063"/>
          </a:xfrm>
          <a:prstGeom prst="rect">
            <a:avLst/>
          </a:prstGeom>
        </p:spPr>
      </p:pic>
    </p:spTree>
    <p:extLst>
      <p:ext uri="{BB962C8B-B14F-4D97-AF65-F5344CB8AC3E}">
        <p14:creationId xmlns:p14="http://schemas.microsoft.com/office/powerpoint/2010/main" val="3720993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62B4E-830F-74C2-E966-16E2B1626D55}"/>
              </a:ext>
            </a:extLst>
          </p:cNvPr>
          <p:cNvSpPr>
            <a:spLocks noGrp="1"/>
          </p:cNvSpPr>
          <p:nvPr>
            <p:ph type="title"/>
          </p:nvPr>
        </p:nvSpPr>
        <p:spPr/>
        <p:txBody>
          <a:bodyPr/>
          <a:lstStyle/>
          <a:p>
            <a:r>
              <a:rPr lang="en-US" b="1" dirty="0">
                <a:ea typeface="+mj-lt"/>
                <a:cs typeface="+mj-lt"/>
              </a:rPr>
              <a:t>SQL Data Extraction and data cleaning</a:t>
            </a:r>
            <a:r>
              <a:rPr lang="en-US" dirty="0">
                <a:ea typeface="+mj-lt"/>
                <a:cs typeface="+mj-lt"/>
              </a:rPr>
              <a:t>:</a:t>
            </a:r>
            <a:endParaRPr lang="en-US" dirty="0"/>
          </a:p>
        </p:txBody>
      </p:sp>
      <p:pic>
        <p:nvPicPr>
          <p:cNvPr id="3" name="Picture 2" descr="A screenshot of a computer program&#10;&#10;Description automatically generated">
            <a:extLst>
              <a:ext uri="{FF2B5EF4-FFF2-40B4-BE49-F238E27FC236}">
                <a16:creationId xmlns:a16="http://schemas.microsoft.com/office/drawing/2014/main" id="{C56E8A57-FBF4-3945-7850-E658D333B47D}"/>
              </a:ext>
            </a:extLst>
          </p:cNvPr>
          <p:cNvPicPr>
            <a:picLocks noChangeAspect="1"/>
          </p:cNvPicPr>
          <p:nvPr/>
        </p:nvPicPr>
        <p:blipFill>
          <a:blip r:embed="rId2"/>
          <a:srcRect l="-1639" t="317" r="23279" b="-331"/>
          <a:stretch/>
        </p:blipFill>
        <p:spPr>
          <a:xfrm>
            <a:off x="3281991" y="1714190"/>
            <a:ext cx="3194988" cy="411535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3B8C523E-F311-D0E3-9FF4-E2542703916E}"/>
              </a:ext>
            </a:extLst>
          </p:cNvPr>
          <p:cNvPicPr>
            <a:picLocks noChangeAspect="1"/>
          </p:cNvPicPr>
          <p:nvPr/>
        </p:nvPicPr>
        <p:blipFill>
          <a:blip r:embed="rId3"/>
          <a:stretch>
            <a:fillRect/>
          </a:stretch>
        </p:blipFill>
        <p:spPr>
          <a:xfrm>
            <a:off x="6467018" y="1722521"/>
            <a:ext cx="5024575" cy="41148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F65D5CD1-862C-78EF-5D11-05A5DB9B61BF}"/>
              </a:ext>
            </a:extLst>
          </p:cNvPr>
          <p:cNvPicPr>
            <a:picLocks noChangeAspect="1"/>
          </p:cNvPicPr>
          <p:nvPr/>
        </p:nvPicPr>
        <p:blipFill>
          <a:blip r:embed="rId4"/>
          <a:srcRect t="261" r="24915" b="-413"/>
          <a:stretch/>
        </p:blipFill>
        <p:spPr>
          <a:xfrm>
            <a:off x="334255" y="1723216"/>
            <a:ext cx="2943792" cy="4121042"/>
          </a:xfrm>
          <a:prstGeom prst="rect">
            <a:avLst/>
          </a:prstGeom>
        </p:spPr>
      </p:pic>
    </p:spTree>
    <p:extLst>
      <p:ext uri="{BB962C8B-B14F-4D97-AF65-F5344CB8AC3E}">
        <p14:creationId xmlns:p14="http://schemas.microsoft.com/office/powerpoint/2010/main" val="4077087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62B4E-830F-74C2-E966-16E2B1626D55}"/>
              </a:ext>
            </a:extLst>
          </p:cNvPr>
          <p:cNvSpPr>
            <a:spLocks noGrp="1"/>
          </p:cNvSpPr>
          <p:nvPr>
            <p:ph type="title"/>
          </p:nvPr>
        </p:nvSpPr>
        <p:spPr/>
        <p:txBody>
          <a:bodyPr/>
          <a:lstStyle/>
          <a:p>
            <a:r>
              <a:rPr lang="en-US" b="1" dirty="0">
                <a:ea typeface="+mj-lt"/>
                <a:cs typeface="+mj-lt"/>
              </a:rPr>
              <a:t>SQL Data Extraction and data cleaning</a:t>
            </a:r>
            <a:r>
              <a:rPr lang="en-US" dirty="0">
                <a:ea typeface="+mj-lt"/>
                <a:cs typeface="+mj-lt"/>
              </a:rPr>
              <a:t>:</a:t>
            </a:r>
            <a:endParaRPr lang="en-US" dirty="0"/>
          </a:p>
        </p:txBody>
      </p:sp>
      <p:pic>
        <p:nvPicPr>
          <p:cNvPr id="6" name="Picture 5" descr="A screenshot of a computer program&#10;&#10;Description automatically generated">
            <a:extLst>
              <a:ext uri="{FF2B5EF4-FFF2-40B4-BE49-F238E27FC236}">
                <a16:creationId xmlns:a16="http://schemas.microsoft.com/office/drawing/2014/main" id="{8F4FC557-C7C7-5694-63A9-F702798B2AC9}"/>
              </a:ext>
            </a:extLst>
          </p:cNvPr>
          <p:cNvPicPr>
            <a:picLocks noChangeAspect="1"/>
          </p:cNvPicPr>
          <p:nvPr/>
        </p:nvPicPr>
        <p:blipFill>
          <a:blip r:embed="rId2"/>
          <a:stretch>
            <a:fillRect/>
          </a:stretch>
        </p:blipFill>
        <p:spPr>
          <a:xfrm>
            <a:off x="773363" y="1862974"/>
            <a:ext cx="6019800" cy="3800475"/>
          </a:xfrm>
          <a:prstGeom prst="rect">
            <a:avLst/>
          </a:prstGeom>
        </p:spPr>
      </p:pic>
      <p:pic>
        <p:nvPicPr>
          <p:cNvPr id="7" name="Picture 6" descr="A screen shot of a graph&#10;&#10;Description automatically generated">
            <a:extLst>
              <a:ext uri="{FF2B5EF4-FFF2-40B4-BE49-F238E27FC236}">
                <a16:creationId xmlns:a16="http://schemas.microsoft.com/office/drawing/2014/main" id="{AF23634B-55D6-0735-680C-72C55E619ADE}"/>
              </a:ext>
            </a:extLst>
          </p:cNvPr>
          <p:cNvPicPr>
            <a:picLocks noChangeAspect="1"/>
          </p:cNvPicPr>
          <p:nvPr/>
        </p:nvPicPr>
        <p:blipFill>
          <a:blip r:embed="rId3"/>
          <a:stretch>
            <a:fillRect/>
          </a:stretch>
        </p:blipFill>
        <p:spPr>
          <a:xfrm>
            <a:off x="6966284" y="1719263"/>
            <a:ext cx="4253307" cy="4114800"/>
          </a:xfrm>
          <a:prstGeom prst="rect">
            <a:avLst/>
          </a:prstGeom>
        </p:spPr>
      </p:pic>
    </p:spTree>
    <p:extLst>
      <p:ext uri="{BB962C8B-B14F-4D97-AF65-F5344CB8AC3E}">
        <p14:creationId xmlns:p14="http://schemas.microsoft.com/office/powerpoint/2010/main" val="14507964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B1A62B-AC56-4FF8-A85C-85C0B480DAF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5C60B4F-BC3B-4500-94A0-12B650EB3A96}">
  <ds:schemaRefs>
    <ds:schemaRef ds:uri="http://schemas.microsoft.com/sharepoint/v3/contenttype/forms"/>
  </ds:schemaRefs>
</ds:datastoreItem>
</file>

<file path=customXml/itemProps3.xml><?xml version="1.0" encoding="utf-8"?>
<ds:datastoreItem xmlns:ds="http://schemas.openxmlformats.org/officeDocument/2006/customXml" ds:itemID="{26E2ACFD-A954-4AE5-A646-04099F7008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32</Words>
  <Application>Microsoft Office PowerPoint</Application>
  <PresentationFormat>Widescreen</PresentationFormat>
  <Paragraphs>18</Paragraphs>
  <Slides>13</Slides>
  <Notes>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Circuit</vt:lpstr>
      <vt:lpstr>Car Pricing Analysis Project</vt:lpstr>
      <vt:lpstr>Steps for analysing the car data</vt:lpstr>
      <vt:lpstr>Introduction to the Project</vt:lpstr>
      <vt:lpstr>Web Scraping Process:</vt:lpstr>
      <vt:lpstr>Web Scraping Process:</vt:lpstr>
      <vt:lpstr>Web Scraping Process:</vt:lpstr>
      <vt:lpstr>SQL Data Extraction and data cleaning:</vt:lpstr>
      <vt:lpstr>SQL Data Extraction and data cleaning:</vt:lpstr>
      <vt:lpstr>SQL Data Extraction and data cleaning:</vt:lpstr>
      <vt:lpstr>SQL Data Extraction and data cleaning:</vt:lpstr>
      <vt:lpstr>SQL Data Extraction and data cleaning:</vt:lpstr>
      <vt:lpstr>Excel Dashboard Development:</vt:lpstr>
      <vt:lpstr>Key Insights and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design</dc:title>
  <dc:creator/>
  <cp:lastModifiedBy/>
  <cp:revision>271</cp:revision>
  <dcterms:created xsi:type="dcterms:W3CDTF">2024-07-28T18:02:03Z</dcterms:created>
  <dcterms:modified xsi:type="dcterms:W3CDTF">2024-07-28T19:52:02Z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